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4" r:id="rId1"/>
  </p:sldMasterIdLst>
  <p:notesMasterIdLst>
    <p:notesMasterId r:id="rId28"/>
  </p:notesMasterIdLst>
  <p:sldIdLst>
    <p:sldId id="328" r:id="rId2"/>
    <p:sldId id="300" r:id="rId3"/>
    <p:sldId id="267" r:id="rId4"/>
    <p:sldId id="327" r:id="rId5"/>
    <p:sldId id="326" r:id="rId6"/>
    <p:sldId id="304" r:id="rId7"/>
    <p:sldId id="305" r:id="rId8"/>
    <p:sldId id="306" r:id="rId9"/>
    <p:sldId id="308" r:id="rId10"/>
    <p:sldId id="268" r:id="rId11"/>
    <p:sldId id="309" r:id="rId12"/>
    <p:sldId id="259" r:id="rId13"/>
    <p:sldId id="310" r:id="rId14"/>
    <p:sldId id="314" r:id="rId15"/>
    <p:sldId id="303" r:id="rId16"/>
    <p:sldId id="263" r:id="rId17"/>
    <p:sldId id="264" r:id="rId18"/>
    <p:sldId id="265" r:id="rId19"/>
    <p:sldId id="266" r:id="rId20"/>
    <p:sldId id="319" r:id="rId21"/>
    <p:sldId id="320" r:id="rId22"/>
    <p:sldId id="321" r:id="rId23"/>
    <p:sldId id="322" r:id="rId24"/>
    <p:sldId id="329" r:id="rId25"/>
    <p:sldId id="324" r:id="rId26"/>
    <p:sldId id="325" r:id="rId27"/>
  </p:sldIdLst>
  <p:sldSz cx="12192000" cy="6858000"/>
  <p:notesSz cx="6858000" cy="9144000"/>
  <p:embeddedFontLst>
    <p:embeddedFont>
      <p:font typeface="Loos Wide Light" panose="020B0506020102020303" pitchFamily="34" charset="-52"/>
      <p:regular r:id="rId29"/>
    </p:embeddedFont>
    <p:embeddedFont>
      <p:font typeface="Loos Wide Regular" panose="020B0606020102020303" pitchFamily="34" charset="-52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Black" panose="02000000000000000000" pitchFamily="2" charset="0"/>
      <p:bold r:id="rId35"/>
      <p:boldItalic r:id="rId36"/>
    </p:embeddedFont>
    <p:embeddedFont>
      <p:font typeface="Roboto Light" panose="02000000000000000000" pitchFamily="2" charset="0"/>
      <p:regular r:id="rId37"/>
      <p:italic r:id="rId38"/>
    </p:embeddedFont>
    <p:embeddedFont>
      <p:font typeface="Roboto Medium" panose="02000000000000000000" pitchFamily="2" charset="0"/>
      <p:regular r:id="rId39"/>
      <p: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D59"/>
    <a:srgbClr val="D7B56D"/>
    <a:srgbClr val="D44835"/>
    <a:srgbClr val="064D43"/>
    <a:srgbClr val="153A33"/>
    <a:srgbClr val="143A33"/>
    <a:srgbClr val="E44629"/>
    <a:srgbClr val="FAFAFA"/>
    <a:srgbClr val="E6E6E6"/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5"/>
  </p:normalViewPr>
  <p:slideViewPr>
    <p:cSldViewPr snapToGrid="0" showGuides="1">
      <p:cViewPr varScale="1">
        <p:scale>
          <a:sx n="121" d="100"/>
          <a:sy n="121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na Pavlova" userId="a2c35eda-2a4c-4d39-8b55-a06623ffaaa9" providerId="ADAL" clId="{6B2C4B9F-0E8F-43BF-A67A-CB902F6B634A}"/>
    <pc:docChg chg="undo custSel delSld modSld sldOrd">
      <pc:chgData name="Galina Pavlova" userId="a2c35eda-2a4c-4d39-8b55-a06623ffaaa9" providerId="ADAL" clId="{6B2C4B9F-0E8F-43BF-A67A-CB902F6B634A}" dt="2025-10-24T07:01:04.157" v="14" actId="47"/>
      <pc:docMkLst>
        <pc:docMk/>
      </pc:docMkLst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804075064" sldId="256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935222120" sldId="257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514242114" sldId="261"/>
        </pc:sldMkLst>
      </pc:sldChg>
      <pc:sldChg chg="delSp modSp mod">
        <pc:chgData name="Galina Pavlova" userId="a2c35eda-2a4c-4d39-8b55-a06623ffaaa9" providerId="ADAL" clId="{6B2C4B9F-0E8F-43BF-A67A-CB902F6B634A}" dt="2025-10-24T06:58:46.486" v="12" actId="1076"/>
        <pc:sldMkLst>
          <pc:docMk/>
          <pc:sldMk cId="200091405" sldId="267"/>
        </pc:sldMkLst>
        <pc:spChg chg="mod">
          <ac:chgData name="Galina Pavlova" userId="a2c35eda-2a4c-4d39-8b55-a06623ffaaa9" providerId="ADAL" clId="{6B2C4B9F-0E8F-43BF-A67A-CB902F6B634A}" dt="2025-10-24T06:58:44.216" v="11" actId="1076"/>
          <ac:spMkLst>
            <pc:docMk/>
            <pc:sldMk cId="200091405" sldId="267"/>
            <ac:spMk id="15" creationId="{4770EC8E-71E6-A80C-618F-CDAC93BC2A00}"/>
          </ac:spMkLst>
        </pc:spChg>
        <pc:spChg chg="del">
          <ac:chgData name="Galina Pavlova" userId="a2c35eda-2a4c-4d39-8b55-a06623ffaaa9" providerId="ADAL" clId="{6B2C4B9F-0E8F-43BF-A67A-CB902F6B634A}" dt="2025-10-24T06:58:27.716" v="4" actId="478"/>
          <ac:spMkLst>
            <pc:docMk/>
            <pc:sldMk cId="200091405" sldId="267"/>
            <ac:spMk id="16" creationId="{67FD564A-564F-E6BB-9E2A-479D8AA1C35A}"/>
          </ac:spMkLst>
        </pc:spChg>
        <pc:spChg chg="mod">
          <ac:chgData name="Galina Pavlova" userId="a2c35eda-2a4c-4d39-8b55-a06623ffaaa9" providerId="ADAL" clId="{6B2C4B9F-0E8F-43BF-A67A-CB902F6B634A}" dt="2025-10-24T06:58:46.486" v="12" actId="1076"/>
          <ac:spMkLst>
            <pc:docMk/>
            <pc:sldMk cId="200091405" sldId="267"/>
            <ac:spMk id="27" creationId="{EE389166-32D6-8CF5-E4BB-EE8E68D68C0B}"/>
          </ac:spMkLst>
        </pc:spChg>
        <pc:spChg chg="mod">
          <ac:chgData name="Galina Pavlova" userId="a2c35eda-2a4c-4d39-8b55-a06623ffaaa9" providerId="ADAL" clId="{6B2C4B9F-0E8F-43BF-A67A-CB902F6B634A}" dt="2025-10-24T06:58:44.216" v="11" actId="1076"/>
          <ac:spMkLst>
            <pc:docMk/>
            <pc:sldMk cId="200091405" sldId="267"/>
            <ac:spMk id="31" creationId="{063AD5FE-AEFA-8421-87DC-0C6FF8C9AACC}"/>
          </ac:spMkLst>
        </pc:spChg>
        <pc:picChg chg="mod">
          <ac:chgData name="Galina Pavlova" userId="a2c35eda-2a4c-4d39-8b55-a06623ffaaa9" providerId="ADAL" clId="{6B2C4B9F-0E8F-43BF-A67A-CB902F6B634A}" dt="2025-10-24T06:58:44.216" v="11" actId="1076"/>
          <ac:picMkLst>
            <pc:docMk/>
            <pc:sldMk cId="200091405" sldId="267"/>
            <ac:picMk id="6" creationId="{89126BF4-43AD-2617-C84F-6A9DEB2CE993}"/>
          </ac:picMkLst>
        </pc:picChg>
        <pc:picChg chg="mod">
          <ac:chgData name="Galina Pavlova" userId="a2c35eda-2a4c-4d39-8b55-a06623ffaaa9" providerId="ADAL" clId="{6B2C4B9F-0E8F-43BF-A67A-CB902F6B634A}" dt="2025-10-24T06:58:44.216" v="11" actId="1076"/>
          <ac:picMkLst>
            <pc:docMk/>
            <pc:sldMk cId="200091405" sldId="267"/>
            <ac:picMk id="8" creationId="{DD170BC5-0AE9-44D0-12BF-18CD529AFFF0}"/>
          </ac:picMkLst>
        </pc:picChg>
        <pc:picChg chg="del">
          <ac:chgData name="Galina Pavlova" userId="a2c35eda-2a4c-4d39-8b55-a06623ffaaa9" providerId="ADAL" clId="{6B2C4B9F-0E8F-43BF-A67A-CB902F6B634A}" dt="2025-10-24T06:58:27.716" v="4" actId="478"/>
          <ac:picMkLst>
            <pc:docMk/>
            <pc:sldMk cId="200091405" sldId="267"/>
            <ac:picMk id="9" creationId="{88D2515F-80A7-A319-80EA-C8BC99AF3661}"/>
          </ac:picMkLst>
        </pc:picChg>
      </pc:sldChg>
      <pc:sldChg chg="del">
        <pc:chgData name="Galina Pavlova" userId="a2c35eda-2a4c-4d39-8b55-a06623ffaaa9" providerId="ADAL" clId="{6B2C4B9F-0E8F-43BF-A67A-CB902F6B634A}" dt="2025-10-24T07:01:02.613" v="13" actId="47"/>
        <pc:sldMkLst>
          <pc:docMk/>
          <pc:sldMk cId="3680747112" sldId="270"/>
        </pc:sldMkLst>
      </pc:sldChg>
      <pc:sldChg chg="del">
        <pc:chgData name="Galina Pavlova" userId="a2c35eda-2a4c-4d39-8b55-a06623ffaaa9" providerId="ADAL" clId="{6B2C4B9F-0E8F-43BF-A67A-CB902F6B634A}" dt="2025-10-24T07:01:02.613" v="13" actId="47"/>
        <pc:sldMkLst>
          <pc:docMk/>
          <pc:sldMk cId="1743319513" sldId="271"/>
        </pc:sldMkLst>
      </pc:sldChg>
      <pc:sldChg chg="del">
        <pc:chgData name="Galina Pavlova" userId="a2c35eda-2a4c-4d39-8b55-a06623ffaaa9" providerId="ADAL" clId="{6B2C4B9F-0E8F-43BF-A67A-CB902F6B634A}" dt="2025-10-24T07:01:02.613" v="13" actId="47"/>
        <pc:sldMkLst>
          <pc:docMk/>
          <pc:sldMk cId="2445636157" sldId="272"/>
        </pc:sldMkLst>
      </pc:sldChg>
      <pc:sldChg chg="del">
        <pc:chgData name="Galina Pavlova" userId="a2c35eda-2a4c-4d39-8b55-a06623ffaaa9" providerId="ADAL" clId="{6B2C4B9F-0E8F-43BF-A67A-CB902F6B634A}" dt="2025-10-24T07:01:02.613" v="13" actId="47"/>
        <pc:sldMkLst>
          <pc:docMk/>
          <pc:sldMk cId="1255985441" sldId="273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829079303" sldId="274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165573646" sldId="276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598237733" sldId="277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3185987128" sldId="278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778924058" sldId="279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2134337120" sldId="280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215594005" sldId="281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614663619" sldId="282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3338684165" sldId="287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2674706146" sldId="288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3863340089" sldId="289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71837250" sldId="290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3426502729" sldId="291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3116317194" sldId="292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658400067" sldId="296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4133672053" sldId="297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969120824" sldId="298"/>
        </pc:sldMkLst>
      </pc:sldChg>
      <pc:sldChg chg="del">
        <pc:chgData name="Galina Pavlova" userId="a2c35eda-2a4c-4d39-8b55-a06623ffaaa9" providerId="ADAL" clId="{6B2C4B9F-0E8F-43BF-A67A-CB902F6B634A}" dt="2025-10-24T06:58:03.247" v="0" actId="47"/>
        <pc:sldMkLst>
          <pc:docMk/>
          <pc:sldMk cId="1181989225" sldId="299"/>
        </pc:sldMkLst>
      </pc:sldChg>
      <pc:sldChg chg="del">
        <pc:chgData name="Galina Pavlova" userId="a2c35eda-2a4c-4d39-8b55-a06623ffaaa9" providerId="ADAL" clId="{6B2C4B9F-0E8F-43BF-A67A-CB902F6B634A}" dt="2025-10-24T06:58:20.869" v="3" actId="47"/>
        <pc:sldMkLst>
          <pc:docMk/>
          <pc:sldMk cId="3443712179" sldId="302"/>
        </pc:sldMkLst>
      </pc:sldChg>
      <pc:sldChg chg="del">
        <pc:chgData name="Galina Pavlova" userId="a2c35eda-2a4c-4d39-8b55-a06623ffaaa9" providerId="ADAL" clId="{6B2C4B9F-0E8F-43BF-A67A-CB902F6B634A}" dt="2025-10-24T07:01:04.157" v="14" actId="47"/>
        <pc:sldMkLst>
          <pc:docMk/>
          <pc:sldMk cId="1528629273" sldId="313"/>
        </pc:sldMkLst>
      </pc:sldChg>
      <pc:sldChg chg="del">
        <pc:chgData name="Galina Pavlova" userId="a2c35eda-2a4c-4d39-8b55-a06623ffaaa9" providerId="ADAL" clId="{6B2C4B9F-0E8F-43BF-A67A-CB902F6B634A}" dt="2025-10-24T07:01:02.613" v="13" actId="47"/>
        <pc:sldMkLst>
          <pc:docMk/>
          <pc:sldMk cId="666661212" sldId="323"/>
        </pc:sldMkLst>
      </pc:sldChg>
      <pc:sldChg chg="ord">
        <pc:chgData name="Galina Pavlova" userId="a2c35eda-2a4c-4d39-8b55-a06623ffaaa9" providerId="ADAL" clId="{6B2C4B9F-0E8F-43BF-A67A-CB902F6B634A}" dt="2025-10-24T06:58:17.521" v="2"/>
        <pc:sldMkLst>
          <pc:docMk/>
          <pc:sldMk cId="1590464476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48D46-A62B-D746-BDDE-718119637BA6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E1121-F659-FD48-88A3-20D1CAEB7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7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5" y="1665288"/>
            <a:ext cx="11422744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4" y="330314"/>
            <a:ext cx="11422745" cy="860533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1206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10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Место для основного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4128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7A9EE4-BE37-0053-2F83-D9A2B5C5595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455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Место для основного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420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поставл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597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0" i="0">
                <a:solidFill>
                  <a:schemeClr val="accent1"/>
                </a:solidFill>
                <a:latin typeface="Loos Wide Regular" panose="020B0606020102020303" pitchFamily="34" charset="0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103945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7A9EE4-BE37-0053-2F83-D9A2B5C5595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455" y="1663701"/>
            <a:ext cx="5681221" cy="597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0" i="0">
                <a:solidFill>
                  <a:schemeClr val="accent1"/>
                </a:solidFill>
                <a:latin typeface="Loos Wide Regular" panose="020B0606020102020303" pitchFamily="34" charset="0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A7E2412-2A2D-BB84-DD27-2082A472DF0E}"/>
              </a:ext>
            </a:extLst>
          </p:cNvPr>
          <p:cNvSpPr/>
          <p:nvPr userDrawn="1"/>
        </p:nvSpPr>
        <p:spPr>
          <a:xfrm>
            <a:off x="6383338" y="2224215"/>
            <a:ext cx="5465361" cy="3781167"/>
          </a:xfrm>
          <a:prstGeom prst="roundRect">
            <a:avLst>
              <a:gd name="adj" fmla="val 620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D657BAE-A5BE-CD74-3413-FF2B99DC7371}"/>
              </a:ext>
            </a:extLst>
          </p:cNvPr>
          <p:cNvSpPr/>
          <p:nvPr userDrawn="1"/>
        </p:nvSpPr>
        <p:spPr>
          <a:xfrm>
            <a:off x="430556" y="2224215"/>
            <a:ext cx="5378107" cy="3781167"/>
          </a:xfrm>
          <a:prstGeom prst="roundRect">
            <a:avLst>
              <a:gd name="adj" fmla="val 620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94D187F9-4EF2-FA15-1984-529733A17D6D}"/>
              </a:ext>
            </a:extLst>
          </p:cNvPr>
          <p:cNvSpPr/>
          <p:nvPr userDrawn="1"/>
        </p:nvSpPr>
        <p:spPr>
          <a:xfrm rot="5400000">
            <a:off x="6009427" y="4033353"/>
            <a:ext cx="256354" cy="16289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C094BC-C86E-998D-D48B-660DEE08CF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493" y="2419698"/>
            <a:ext cx="4970832" cy="343740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Напишите список пунктов или удалите нумерацию и замените ее </a:t>
            </a:r>
            <a:r>
              <a:rPr lang="ru-RU" dirty="0" err="1"/>
              <a:t>буллет</a:t>
            </a:r>
            <a:r>
              <a:rPr lang="ru-RU" dirty="0"/>
              <a:t>-поинтами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3924B-F436-5ACF-E181-ECE576F338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58022" y="2419698"/>
            <a:ext cx="5203422" cy="343740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Напишите список пунктов или удалите нумерацию и замените ее </a:t>
            </a:r>
            <a:r>
              <a:rPr lang="ru-RU" dirty="0" err="1"/>
              <a:t>буллет</a:t>
            </a:r>
            <a:r>
              <a:rPr lang="ru-RU" dirty="0"/>
              <a:t>-поинтами</a:t>
            </a:r>
          </a:p>
        </p:txBody>
      </p:sp>
    </p:spTree>
    <p:extLst>
      <p:ext uri="{BB962C8B-B14F-4D97-AF65-F5344CB8AC3E}">
        <p14:creationId xmlns:p14="http://schemas.microsoft.com/office/powerpoint/2010/main" val="320533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0613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45D3459-258B-66C2-4127-AFD2F3438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665288"/>
            <a:ext cx="5291137" cy="29702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3C82062B-23A6-9E14-B348-64460B5A1D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6513" y="1665288"/>
            <a:ext cx="5291137" cy="29702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4864100"/>
            <a:ext cx="5291137" cy="11063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FED3B30B-275F-2A3F-CEAD-3F4EC83F47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4913" y="4864100"/>
            <a:ext cx="5291137" cy="11063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33223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941161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45D3459-258B-66C2-4127-AFD2F3438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id="{D42CD1E5-8364-D730-6AD3-EE915362CD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793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7FDF5C29-3388-533B-07CB-087AFF532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21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412738B-E772-D004-A770-D114050AAB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603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C817620-6EC8-289C-B994-E6C357E637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02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323535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625855" cy="9136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9266" y="1601788"/>
            <a:ext cx="5754687" cy="45005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2" name="Рисунок 7">
            <a:extLst>
              <a:ext uri="{FF2B5EF4-FFF2-40B4-BE49-F238E27FC236}">
                <a16:creationId xmlns:a16="http://schemas.microsoft.com/office/drawing/2014/main" id="{CF2ABBBB-F86C-48FA-54AF-53C61DB6F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312" y="1665288"/>
            <a:ext cx="5627687" cy="316557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841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5758545" cy="1536586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1866900"/>
            <a:ext cx="5754687" cy="4298950"/>
          </a:xfrm>
        </p:spPr>
        <p:txBody>
          <a:bodyPr/>
          <a:lstStyle/>
          <a:p>
            <a:pPr lvl="0"/>
            <a:r>
              <a:rPr lang="ru-RU" dirty="0"/>
              <a:t>Место для основного текста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412738B-E772-D004-A770-D114050AAB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3338" y="0"/>
            <a:ext cx="5810805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Рисунок справа от текста. Нажмите на иконку в центре и выберите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57484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123E0AC-DF06-AECD-DC58-EF7D736264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086DB49B-98C6-7E3B-0D2A-9865F14B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368992" cy="13349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ru-RU" sz="4000" b="0" i="0" kern="1200" dirty="0">
                <a:solidFill>
                  <a:schemeClr val="bg1"/>
                </a:solidFill>
                <a:effectLst/>
                <a:latin typeface="Loos Wide Regular" panose="020B06060201020203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Рисунок на весь слайд. Нажмите на иконку в центре и выберите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0689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4972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раздела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3335113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9349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933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24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3956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3233514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25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1289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Финальный слайд — напишите здесь свой призыв к действию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2966813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Или напишите контакты для связи.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c сотрудник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4718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619" y="462186"/>
            <a:ext cx="5239082" cy="3309714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5A83949F-F1F4-B767-B2C4-E319CBCB0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735" y="4955813"/>
            <a:ext cx="5538339" cy="914400"/>
          </a:xfrm>
        </p:spPr>
        <p:txBody>
          <a:bodyPr anchor="ctr"/>
          <a:lstStyle>
            <a:lvl1pPr>
              <a:lnSpc>
                <a:spcPct val="70000"/>
              </a:lnSpc>
              <a:defRPr sz="1800">
                <a:latin typeface="+mj-lt"/>
              </a:defRPr>
            </a:lvl1pPr>
          </a:lstStyle>
          <a:p>
            <a:pPr lvl="0"/>
            <a:r>
              <a:rPr lang="ru-RU" dirty="0"/>
              <a:t>Имя и должность автора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7928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5" y="1665288"/>
            <a:ext cx="11371944" cy="4351338"/>
          </a:xfrm>
        </p:spPr>
        <p:txBody>
          <a:bodyPr>
            <a:normAutofit/>
          </a:bodyPr>
          <a:lstStyle>
            <a:lvl1pPr marL="457200" indent="-45720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2400">
                <a:solidFill>
                  <a:schemeClr val="tx2"/>
                </a:solidFill>
                <a:latin typeface="+mn-lt"/>
              </a:defRPr>
            </a:lvl1pPr>
            <a:lvl2pPr marL="808038" indent="-3175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Здесь вы можете написать список ваших пунктов</a:t>
            </a:r>
          </a:p>
          <a:p>
            <a:pPr lvl="1"/>
            <a:r>
              <a:rPr lang="ru-RU" sz="2400" dirty="0">
                <a:latin typeface=""/>
              </a:rPr>
              <a:t>Место под подпункты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2400" dirty="0">
                <a:latin typeface=""/>
              </a:rPr>
              <a:t>Или удалите нумерацию и используйте его как обычный текстовый блок 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4" y="330314"/>
            <a:ext cx="11371945" cy="903063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2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378438"/>
            <a:ext cx="5681221" cy="5656601"/>
          </a:xfrm>
        </p:spPr>
        <p:txBody>
          <a:bodyPr>
            <a:normAutofit/>
          </a:bodyPr>
          <a:lstStyle>
            <a:lvl1pPr marL="457200" indent="-45720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tx2"/>
                </a:solidFill>
                <a:latin typeface="+mn-lt"/>
              </a:defRPr>
            </a:lvl1pPr>
            <a:lvl2pPr marL="808038" indent="-3175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Здесь вы можете написать список ваших пунктов — или удалите нумерацию и напишите стандартный блок текста</a:t>
            </a:r>
          </a:p>
          <a:p>
            <a:pPr lvl="1"/>
            <a:r>
              <a:rPr lang="ru-RU" sz="2400" dirty="0">
                <a:latin typeface=""/>
              </a:rPr>
              <a:t>Место под подпункты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3"/>
            <a:ext cx="5572457" cy="570472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Место под вертикальный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5841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378438"/>
            <a:ext cx="5681221" cy="5656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808038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Напишите здесь поясняющий текст, если он нужен. Если нет, оставьте блок незаполненным. 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3"/>
            <a:ext cx="5572457" cy="5704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Место под 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2CBAB-1115-63E0-694F-5FD39CCFE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34" y="6297238"/>
            <a:ext cx="17672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цифр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59944" y="3563700"/>
            <a:ext cx="8272111" cy="15575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808038" indent="-317500" algn="ctr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ru-RU" sz="2400" dirty="0">
                <a:latin typeface=""/>
              </a:rPr>
              <a:t>Текст описания к важной цифре, на которой нужно сделать акцент в презентации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4672" y="1665288"/>
            <a:ext cx="8882655" cy="186433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##%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2CBAB-1115-63E0-694F-5FD39CCFE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34" y="6297238"/>
            <a:ext cx="17672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ремя пун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93496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1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7FDF5C29-3388-533B-07CB-087AFF532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21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2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C817620-6EC8-289C-B994-E6C357E637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02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FB0F4-4848-C98A-C256-050FA06E9B32}"/>
              </a:ext>
            </a:extLst>
          </p:cNvPr>
          <p:cNvSpPr txBox="1"/>
          <p:nvPr userDrawn="1"/>
        </p:nvSpPr>
        <p:spPr>
          <a:xfrm>
            <a:off x="3374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DBEE6-51FE-0079-9B5B-CC4E77D4D29E}"/>
              </a:ext>
            </a:extLst>
          </p:cNvPr>
          <p:cNvSpPr txBox="1"/>
          <p:nvPr userDrawn="1"/>
        </p:nvSpPr>
        <p:spPr>
          <a:xfrm>
            <a:off x="41728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730B9-061E-A79A-FDE2-E39DEC5A4662}"/>
              </a:ext>
            </a:extLst>
          </p:cNvPr>
          <p:cNvSpPr txBox="1"/>
          <p:nvPr userDrawn="1"/>
        </p:nvSpPr>
        <p:spPr>
          <a:xfrm>
            <a:off x="80209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7854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Место для поясняющего текста к изображению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1951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8130638-6347-08DD-58C9-C54EA5866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1690283"/>
            <a:ext cx="5467350" cy="424338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Вставьте сюда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9705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510" y="331434"/>
            <a:ext cx="11195930" cy="965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268" y="1677574"/>
            <a:ext cx="11185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Место для основного текста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25924-1B8F-5569-6F18-52F7449C008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52" y="6297238"/>
            <a:ext cx="17686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0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96" r:id="rId3"/>
    <p:sldLayoutId id="2147483697" r:id="rId4"/>
    <p:sldLayoutId id="2147483700" r:id="rId5"/>
    <p:sldLayoutId id="2147483703" r:id="rId6"/>
    <p:sldLayoutId id="2147483704" r:id="rId7"/>
    <p:sldLayoutId id="2147483710" r:id="rId8"/>
    <p:sldLayoutId id="2147483701" r:id="rId9"/>
    <p:sldLayoutId id="2147483702" r:id="rId10"/>
    <p:sldLayoutId id="2147483712" r:id="rId11"/>
    <p:sldLayoutId id="2147483706" r:id="rId12"/>
    <p:sldLayoutId id="2147483707" r:id="rId13"/>
    <p:sldLayoutId id="2147483709" r:id="rId14"/>
    <p:sldLayoutId id="2147483711" r:id="rId15"/>
    <p:sldLayoutId id="2147483708" r:id="rId16"/>
    <p:sldLayoutId id="2147483698" r:id="rId17"/>
    <p:sldLayoutId id="2147483705" r:id="rId18"/>
    <p:sldLayoutId id="2147483691" r:id="rId19"/>
    <p:sldLayoutId id="214748369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Loos Wide Regular" panose="020B06060201020203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None/>
        <a:defRPr sz="2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8" userDrawn="1">
          <p15:clr>
            <a:srgbClr val="F26B43"/>
          </p15:clr>
        </p15:guide>
        <p15:guide id="4" pos="279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6.emf"/><Relationship Id="rId7" Type="http://schemas.openxmlformats.org/officeDocument/2006/relationships/image" Target="../media/image6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jpe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9EB37-E912-2BE4-FA87-C966C3CB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7F538F9C-F879-E1E7-09B1-1E845A927051}"/>
              </a:ext>
            </a:extLst>
          </p:cNvPr>
          <p:cNvSpPr txBox="1"/>
          <p:nvPr/>
        </p:nvSpPr>
        <p:spPr bwMode="auto">
          <a:xfrm>
            <a:off x="7014295" y="4811020"/>
            <a:ext cx="3370109" cy="404337"/>
          </a:xfrm>
          <a:prstGeom prst="rect">
            <a:avLst/>
          </a:prstGeom>
        </p:spPr>
        <p:txBody>
          <a:bodyPr vert="horz" wrap="square" lIns="36000" tIns="6350" rIns="36000" bIns="3600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  <a:defRPr/>
            </a:pPr>
            <a:r>
              <a:rPr lang="en-US" sz="2300" spc="-15" dirty="0">
                <a:solidFill>
                  <a:schemeClr val="tx1"/>
                </a:solidFill>
                <a:latin typeface="Loos Wide Light"/>
                <a:cs typeface="Loos Extended Bold"/>
              </a:rPr>
              <a:t>Motus    </a:t>
            </a:r>
            <a:r>
              <a:rPr lang="en-US" sz="2300" spc="-15" dirty="0">
                <a:solidFill>
                  <a:srgbClr val="D7B56D"/>
                </a:solidFill>
                <a:latin typeface="Loos Wide Light"/>
                <a:cs typeface="Loos Extended Bold"/>
              </a:rPr>
              <a:t>|</a:t>
            </a:r>
            <a:r>
              <a:rPr lang="en-US" sz="2300" spc="-15" dirty="0">
                <a:solidFill>
                  <a:schemeClr val="tx1"/>
                </a:solidFill>
                <a:latin typeface="Loos Wide Light"/>
                <a:cs typeface="Loos Extended Bold"/>
              </a:rPr>
              <a:t>   Gemma</a:t>
            </a:r>
            <a:endParaRPr lang="ru-RU" sz="2300" dirty="0">
              <a:solidFill>
                <a:schemeClr val="tx1"/>
              </a:solidFill>
              <a:latin typeface="Loos Wide Light"/>
              <a:cs typeface="Loos Extended Bold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71BFB6-D523-02D4-1308-4CCE9EFE63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046237" y="2252554"/>
            <a:ext cx="7631147" cy="1570169"/>
          </a:xfrm>
          <a:prstGeom prst="rect">
            <a:avLst/>
          </a:prstGeom>
        </p:spPr>
      </p:pic>
      <p:sp>
        <p:nvSpPr>
          <p:cNvPr id="2" name="object 15">
            <a:extLst>
              <a:ext uri="{FF2B5EF4-FFF2-40B4-BE49-F238E27FC236}">
                <a16:creationId xmlns:a16="http://schemas.microsoft.com/office/drawing/2014/main" id="{3610D57E-9265-1897-41D8-34D61BBDD1D8}"/>
              </a:ext>
            </a:extLst>
          </p:cNvPr>
          <p:cNvSpPr txBox="1"/>
          <p:nvPr/>
        </p:nvSpPr>
        <p:spPr bwMode="auto">
          <a:xfrm>
            <a:off x="2046237" y="4347368"/>
            <a:ext cx="8910661" cy="407543"/>
          </a:xfrm>
          <a:prstGeom prst="rect">
            <a:avLst/>
          </a:prstGeom>
        </p:spPr>
        <p:txBody>
          <a:bodyPr vert="horz" wrap="square" lIns="36000" tIns="6350" rIns="36000" bIns="3600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  <a:defRPr/>
            </a:pPr>
            <a:r>
              <a:rPr lang="ru-RU" sz="2000" spc="600" dirty="0">
                <a:solidFill>
                  <a:schemeClr val="tx1"/>
                </a:solidFill>
                <a:latin typeface="Loos Wide Light"/>
                <a:cs typeface="Loos Extended Bold"/>
              </a:rPr>
              <a:t>ДЕКОРАТИВНЫЕ ИНТЕРЬЕРНЫЕ ПАНЕЛИ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A71F5-DA55-E7DA-9FD7-3BCDE6AD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" y="303759"/>
            <a:ext cx="3640951" cy="4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635543BB-828B-EA02-74B0-2F02A15760CE}"/>
              </a:ext>
            </a:extLst>
          </p:cNvPr>
          <p:cNvSpPr txBox="1">
            <a:spLocks/>
          </p:cNvSpPr>
          <p:nvPr/>
        </p:nvSpPr>
        <p:spPr>
          <a:xfrm>
            <a:off x="489225" y="428068"/>
            <a:ext cx="7448483" cy="44736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</a:pPr>
            <a:r>
              <a:rPr lang="en-US" sz="4800" kern="0" spc="-15" dirty="0"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Motus</a:t>
            </a:r>
            <a:r>
              <a:rPr lang="ru-RU" sz="4800" kern="0" spc="-15" dirty="0"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</a:t>
            </a:r>
            <a:r>
              <a:rPr lang="en-US" sz="4800" kern="0" spc="-15" dirty="0"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</a:t>
            </a:r>
            <a:r>
              <a:rPr lang="en-US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|   </a:t>
            </a:r>
            <a:r>
              <a:rPr lang="ru-RU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15 декоров</a:t>
            </a:r>
            <a:endParaRPr lang="ru-RU" sz="4800" kern="0" dirty="0">
              <a:solidFill>
                <a:srgbClr val="D7B56D"/>
              </a:solidFill>
              <a:latin typeface="Roboto Medium" panose="02000000000000000000" pitchFamily="2" charset="0"/>
              <a:ea typeface="Roboto Medium" panose="02000000000000000000" pitchFamily="2" charset="0"/>
              <a:cs typeface="Loos Extended 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4FFD1-F08F-A5B3-5423-57FC155594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25" y="1144987"/>
            <a:ext cx="11218410" cy="5068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5F55D-DCFC-A80C-35AE-1D3B4B16FD97}"/>
              </a:ext>
            </a:extLst>
          </p:cNvPr>
          <p:cNvSpPr txBox="1"/>
          <p:nvPr/>
        </p:nvSpPr>
        <p:spPr>
          <a:xfrm>
            <a:off x="7371490" y="357010"/>
            <a:ext cx="439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Глубина 110 мкм   </a:t>
            </a:r>
            <a:r>
              <a:rPr lang="en-US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</a:t>
            </a:r>
            <a:r>
              <a:rPr lang="ru-RU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Эффект металлик</a:t>
            </a:r>
          </a:p>
        </p:txBody>
      </p:sp>
    </p:spTree>
    <p:extLst>
      <p:ext uri="{BB962C8B-B14F-4D97-AF65-F5344CB8AC3E}">
        <p14:creationId xmlns:p14="http://schemas.microsoft.com/office/powerpoint/2010/main" val="290356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7029-4175-C31E-E3D9-B501209F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FCF69515-6368-12F5-7CD4-533AC067667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1B7D06A8-88BC-7411-31A3-11AFA640450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261" y="4298569"/>
            <a:ext cx="638708" cy="1767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4A2D45DF-2916-BD90-72C0-632F683DE9D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261" y="4465904"/>
            <a:ext cx="1061516" cy="177088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EFEE6EFF-5FF8-3213-2E43-09DB275C439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704" y="5290692"/>
            <a:ext cx="635355" cy="176784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F8560359-6FC0-BF48-B28E-5BB764CE834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704" y="5458358"/>
            <a:ext cx="1216469" cy="176784"/>
          </a:xfrm>
          <a:prstGeom prst="rect">
            <a:avLst/>
          </a:prstGeom>
        </p:spPr>
      </p:pic>
      <p:pic>
        <p:nvPicPr>
          <p:cNvPr id="10" name="object 9">
            <a:extLst>
              <a:ext uri="{FF2B5EF4-FFF2-40B4-BE49-F238E27FC236}">
                <a16:creationId xmlns:a16="http://schemas.microsoft.com/office/drawing/2014/main" id="{1287A79C-4BC8-6F75-EB18-C2622566312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704" y="5625693"/>
            <a:ext cx="612076" cy="17708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29994B-3937-087D-75FC-96F8CFE6EE11}"/>
              </a:ext>
            </a:extLst>
          </p:cNvPr>
          <p:cNvCxnSpPr>
            <a:cxnSpLocks/>
          </p:cNvCxnSpPr>
          <p:nvPr/>
        </p:nvCxnSpPr>
        <p:spPr>
          <a:xfrm flipH="1">
            <a:off x="4720791" y="4719187"/>
            <a:ext cx="1143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D24F213-216A-E194-276E-41F4EBF16A46}"/>
              </a:ext>
            </a:extLst>
          </p:cNvPr>
          <p:cNvCxnSpPr>
            <a:cxnSpLocks/>
          </p:cNvCxnSpPr>
          <p:nvPr/>
        </p:nvCxnSpPr>
        <p:spPr>
          <a:xfrm flipH="1">
            <a:off x="9248122" y="5880580"/>
            <a:ext cx="14110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0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1995AACA-F7EE-4876-5C25-D6260731C3C2}"/>
              </a:ext>
            </a:extLst>
          </p:cNvPr>
          <p:cNvSpPr txBox="1">
            <a:spLocks/>
          </p:cNvSpPr>
          <p:nvPr/>
        </p:nvSpPr>
        <p:spPr>
          <a:xfrm>
            <a:off x="489225" y="360799"/>
            <a:ext cx="7448483" cy="44736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</a:pPr>
            <a:r>
              <a:rPr lang="en-US" sz="4800" kern="0" spc="-15" dirty="0"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Gemma</a:t>
            </a:r>
            <a:r>
              <a:rPr lang="ru-RU" sz="4800" kern="0" spc="-15" dirty="0">
                <a:solidFill>
                  <a:srgbClr val="1B473E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</a:t>
            </a:r>
            <a:r>
              <a:rPr lang="en-US" sz="4800" kern="0" spc="-15" dirty="0">
                <a:solidFill>
                  <a:srgbClr val="1B473E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</a:t>
            </a:r>
            <a:r>
              <a:rPr lang="en-US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|   5</a:t>
            </a:r>
            <a:r>
              <a:rPr lang="ru-RU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декоров</a:t>
            </a:r>
            <a:endParaRPr lang="ru-RU" sz="4800" kern="0" dirty="0">
              <a:solidFill>
                <a:srgbClr val="D7B56D"/>
              </a:solidFill>
              <a:latin typeface="Roboto Medium" panose="02000000000000000000" pitchFamily="2" charset="0"/>
              <a:ea typeface="Roboto Medium" panose="02000000000000000000" pitchFamily="2" charset="0"/>
              <a:cs typeface="Loos Extended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321EF-5EAB-793A-FEAA-FB71D9CB7011}"/>
              </a:ext>
            </a:extLst>
          </p:cNvPr>
          <p:cNvSpPr txBox="1"/>
          <p:nvPr/>
        </p:nvSpPr>
        <p:spPr>
          <a:xfrm>
            <a:off x="7704309" y="357010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Глубина </a:t>
            </a:r>
            <a:r>
              <a:rPr lang="en-US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280</a:t>
            </a:r>
            <a:r>
              <a:rPr lang="ru-RU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мкм   </a:t>
            </a:r>
            <a:r>
              <a:rPr lang="en-US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</a:t>
            </a:r>
            <a:r>
              <a:rPr lang="ru-RU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Матовый эффект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DF48BE-FE6A-C575-F3EF-A7C921CABF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4"/>
          <a:stretch/>
        </p:blipFill>
        <p:spPr>
          <a:xfrm>
            <a:off x="-1" y="906512"/>
            <a:ext cx="5387047" cy="54070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8B024F-CF7C-E286-FE61-13B58EE68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6" y="4095451"/>
            <a:ext cx="2393073" cy="21932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8A4481-5E6F-C91D-8B8B-01EC1A0DF057}"/>
              </a:ext>
            </a:extLst>
          </p:cNvPr>
          <p:cNvSpPr txBox="1"/>
          <p:nvPr/>
        </p:nvSpPr>
        <p:spPr>
          <a:xfrm>
            <a:off x="7243369" y="1028629"/>
            <a:ext cx="225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.439.</a:t>
            </a:r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F0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3 Песчаник</a:t>
            </a:r>
          </a:p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Кемеровский антрацитовый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ABE45D-E30E-D21B-2446-25B14FFE7334}"/>
              </a:ext>
            </a:extLst>
          </p:cNvPr>
          <p:cNvSpPr txBox="1"/>
          <p:nvPr/>
        </p:nvSpPr>
        <p:spPr>
          <a:xfrm>
            <a:off x="9636443" y="1028629"/>
            <a:ext cx="225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.436.</a:t>
            </a:r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F0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3 Кварцит</a:t>
            </a:r>
          </a:p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Челябинский хрустальный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D9C0A-611C-AF44-5007-00931DB7D2E4}"/>
              </a:ext>
            </a:extLst>
          </p:cNvPr>
          <p:cNvSpPr txBox="1"/>
          <p:nvPr/>
        </p:nvSpPr>
        <p:spPr>
          <a:xfrm>
            <a:off x="4850296" y="3658674"/>
            <a:ext cx="225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.434.</a:t>
            </a:r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F0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3 Цемент</a:t>
            </a:r>
          </a:p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Вятский туманный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AA508-7E31-131B-7B65-1530D1CBE62C}"/>
              </a:ext>
            </a:extLst>
          </p:cNvPr>
          <p:cNvSpPr txBox="1"/>
          <p:nvPr/>
        </p:nvSpPr>
        <p:spPr>
          <a:xfrm>
            <a:off x="7243370" y="3658674"/>
            <a:ext cx="225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.438.</a:t>
            </a:r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F0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3 Песчаник </a:t>
            </a:r>
          </a:p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Кемеровский грозовой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1A77D8-813E-25F5-C17F-E6C48FAA190A}"/>
              </a:ext>
            </a:extLst>
          </p:cNvPr>
          <p:cNvSpPr txBox="1"/>
          <p:nvPr/>
        </p:nvSpPr>
        <p:spPr>
          <a:xfrm>
            <a:off x="9636443" y="3724471"/>
            <a:ext cx="225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.437.</a:t>
            </a:r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F0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3 Кварцит</a:t>
            </a:r>
          </a:p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Челябинский дымчатый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91C39B-3B64-16E7-F3E4-B68D8FB2E3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369" y="4120338"/>
            <a:ext cx="2254948" cy="21932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E2E7752-710C-0DFC-BB0A-19C58C602E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6443" y="4120338"/>
            <a:ext cx="2254948" cy="2193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F5808BE-0061-EF4D-6BFB-7DB5867DFC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7987" y="1490294"/>
            <a:ext cx="2163404" cy="21072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C520EA-BB15-9D15-B454-C91C9AE5CC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369" y="1490294"/>
            <a:ext cx="2254948" cy="21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E7D47-DC90-2C92-AA81-40AF7727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DBE85BE4-656A-EED6-8F49-1DC184A419D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1C699B7-51AE-66AF-EBD7-EF19BD994C8C}"/>
              </a:ext>
            </a:extLst>
          </p:cNvPr>
          <p:cNvCxnSpPr>
            <a:cxnSpLocks/>
          </p:cNvCxnSpPr>
          <p:nvPr/>
        </p:nvCxnSpPr>
        <p:spPr>
          <a:xfrm flipH="1">
            <a:off x="9356834" y="714746"/>
            <a:ext cx="18997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336A1A-BCD3-69AD-EFB8-D9B1CC602A27}"/>
              </a:ext>
            </a:extLst>
          </p:cNvPr>
          <p:cNvSpPr txBox="1"/>
          <p:nvPr/>
        </p:nvSpPr>
        <p:spPr>
          <a:xfrm>
            <a:off x="6289455" y="2051848"/>
            <a:ext cx="16061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D.521.W04 Дуб Тульский лакричный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FA4D7-ED45-42B7-70C0-BB66120C53CD}"/>
              </a:ext>
            </a:extLst>
          </p:cNvPr>
          <p:cNvSpPr txBox="1"/>
          <p:nvPr/>
        </p:nvSpPr>
        <p:spPr>
          <a:xfrm>
            <a:off x="9682000" y="283859"/>
            <a:ext cx="1684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</a:t>
            </a:r>
            <a:r>
              <a:rPr lang="ru-RU" sz="10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.438.</a:t>
            </a:r>
            <a:r>
              <a:rPr lang="en-US" sz="10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F0</a:t>
            </a:r>
            <a:r>
              <a:rPr lang="ru-RU" sz="10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 Песчаник </a:t>
            </a:r>
          </a:p>
          <a:p>
            <a:r>
              <a:rPr lang="ru-RU" sz="10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Кемеровский грозовой</a:t>
            </a:r>
            <a:endParaRPr lang="en-US" sz="10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5A31474-F6AC-3F83-1610-BDAE54D92B55}"/>
              </a:ext>
            </a:extLst>
          </p:cNvPr>
          <p:cNvCxnSpPr>
            <a:cxnSpLocks/>
          </p:cNvCxnSpPr>
          <p:nvPr/>
        </p:nvCxnSpPr>
        <p:spPr>
          <a:xfrm flipH="1">
            <a:off x="6096000" y="2467346"/>
            <a:ext cx="15266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7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06C87-D642-493C-C660-5B92255B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4">
            <a:extLst>
              <a:ext uri="{FF2B5EF4-FFF2-40B4-BE49-F238E27FC236}">
                <a16:creationId xmlns:a16="http://schemas.microsoft.com/office/drawing/2014/main" id="{27BE452D-B3D7-F07D-8340-6DC52A34BB0F}"/>
              </a:ext>
            </a:extLst>
          </p:cNvPr>
          <p:cNvSpPr/>
          <p:nvPr/>
        </p:nvSpPr>
        <p:spPr>
          <a:xfrm>
            <a:off x="524542" y="1825966"/>
            <a:ext cx="5181599" cy="3312808"/>
          </a:xfrm>
          <a:prstGeom prst="roundRect">
            <a:avLst>
              <a:gd name="adj" fmla="val 952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9" name="Скругленный прямоугольник 4">
            <a:extLst>
              <a:ext uri="{FF2B5EF4-FFF2-40B4-BE49-F238E27FC236}">
                <a16:creationId xmlns:a16="http://schemas.microsoft.com/office/drawing/2014/main" id="{7896FFA8-4064-4729-66BD-E31ECDCB078F}"/>
              </a:ext>
            </a:extLst>
          </p:cNvPr>
          <p:cNvSpPr/>
          <p:nvPr/>
        </p:nvSpPr>
        <p:spPr>
          <a:xfrm>
            <a:off x="6197167" y="1825966"/>
            <a:ext cx="5181599" cy="3312808"/>
          </a:xfrm>
          <a:prstGeom prst="roundRect">
            <a:avLst>
              <a:gd name="adj" fmla="val 952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E5C906D0-87B7-2A4B-743E-007EFBBD12A6}"/>
              </a:ext>
            </a:extLst>
          </p:cNvPr>
          <p:cNvSpPr txBox="1">
            <a:spLocks/>
          </p:cNvSpPr>
          <p:nvPr/>
        </p:nvSpPr>
        <p:spPr>
          <a:xfrm>
            <a:off x="1295400" y="1266914"/>
            <a:ext cx="4419599" cy="397518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3200" kern="0" spc="-1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oos Extended Bold"/>
              </a:rPr>
              <a:t>ПРЕИМУЩЕСТВА</a:t>
            </a:r>
            <a:endParaRPr lang="ru-RU" sz="3200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Loos Extended Bold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FE16E4B-1535-FD1B-C1A6-4A50738EB6A8}"/>
              </a:ext>
            </a:extLst>
          </p:cNvPr>
          <p:cNvSpPr txBox="1">
            <a:spLocks/>
          </p:cNvSpPr>
          <p:nvPr/>
        </p:nvSpPr>
        <p:spPr>
          <a:xfrm>
            <a:off x="6984845" y="1254090"/>
            <a:ext cx="4419599" cy="410342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3200" kern="0" spc="-1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oos Extended Bold"/>
              </a:rPr>
              <a:t>ХАРАКТЕРИСТИКИ</a:t>
            </a:r>
            <a:endParaRPr lang="ru-RU" sz="3200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Loos Extended Bold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2290CD16-05C8-095F-5A8E-806413853E36}"/>
              </a:ext>
            </a:extLst>
          </p:cNvPr>
          <p:cNvSpPr txBox="1">
            <a:spLocks/>
          </p:cNvSpPr>
          <p:nvPr/>
        </p:nvSpPr>
        <p:spPr>
          <a:xfrm>
            <a:off x="781607" y="2660861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Глубина тиснения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4A3C8925-652B-0BF7-0DE2-086EBF0D3D06}"/>
              </a:ext>
            </a:extLst>
          </p:cNvPr>
          <p:cNvSpPr txBox="1">
            <a:spLocks/>
          </p:cNvSpPr>
          <p:nvPr/>
        </p:nvSpPr>
        <p:spPr>
          <a:xfrm>
            <a:off x="781605" y="3346661"/>
            <a:ext cx="1961595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Толщина покрытия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CE104390-FD80-3217-00DD-471689564AA8}"/>
              </a:ext>
            </a:extLst>
          </p:cNvPr>
          <p:cNvSpPr txBox="1">
            <a:spLocks/>
          </p:cNvSpPr>
          <p:nvPr/>
        </p:nvSpPr>
        <p:spPr>
          <a:xfrm>
            <a:off x="788263" y="3969907"/>
            <a:ext cx="2564537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 algn="l">
              <a:lnSpc>
                <a:spcPts val="2978"/>
              </a:lnSpc>
              <a:spcBef>
                <a:spcPts val="50"/>
              </a:spcBef>
            </a:pP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Специальная </a:t>
            </a:r>
            <a:endParaRPr lang="en-US" kern="0" spc="-15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B8549-D521-96D5-4A4B-2AEF6CFEF1AA}"/>
              </a:ext>
            </a:extLst>
          </p:cNvPr>
          <p:cNvSpPr txBox="1"/>
          <p:nvPr/>
        </p:nvSpPr>
        <p:spPr>
          <a:xfrm>
            <a:off x="708252" y="4420616"/>
            <a:ext cx="2034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состав покрытия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759D6761-A863-3B4F-1655-55B9BA292131}"/>
              </a:ext>
            </a:extLst>
          </p:cNvPr>
          <p:cNvSpPr txBox="1">
            <a:spLocks/>
          </p:cNvSpPr>
          <p:nvPr/>
        </p:nvSpPr>
        <p:spPr>
          <a:xfrm>
            <a:off x="3106408" y="2034133"/>
            <a:ext cx="801694" cy="358405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2000" b="1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ЛДСП</a:t>
            </a:r>
            <a:endParaRPr lang="ru-RU" sz="2000" b="1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8AE779F4-275A-8E46-6A73-09806E0D6411}"/>
              </a:ext>
            </a:extLst>
          </p:cNvPr>
          <p:cNvSpPr txBox="1">
            <a:spLocks/>
          </p:cNvSpPr>
          <p:nvPr/>
        </p:nvSpPr>
        <p:spPr>
          <a:xfrm>
            <a:off x="4357458" y="2015970"/>
            <a:ext cx="1052742" cy="358405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2000" b="1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ДИП</a:t>
            </a:r>
            <a:endParaRPr lang="ru-RU" sz="2000" b="1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D3B60-E32B-2AF3-D396-F0B8270F0425}"/>
              </a:ext>
            </a:extLst>
          </p:cNvPr>
          <p:cNvSpPr txBox="1"/>
          <p:nvPr/>
        </p:nvSpPr>
        <p:spPr>
          <a:xfrm>
            <a:off x="694970" y="4134318"/>
            <a:ext cx="1949687" cy="43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286" marR="5059" indent="-290270" algn="l">
              <a:lnSpc>
                <a:spcPts val="2978"/>
              </a:lnSpc>
              <a:spcBef>
                <a:spcPts val="50"/>
              </a:spcBef>
            </a:pPr>
            <a:r>
              <a:rPr lang="ru-RU" sz="1600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технология</a:t>
            </a:r>
            <a:r>
              <a:rPr lang="en-US" sz="1600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 </a:t>
            </a:r>
            <a:r>
              <a:rPr lang="ru-RU" sz="1600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и</a:t>
            </a:r>
            <a:endParaRPr lang="ru-RU" sz="1600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BAA11A27-2FD0-F5D8-6B30-2BDDAA1886BD}"/>
              </a:ext>
            </a:extLst>
          </p:cNvPr>
          <p:cNvSpPr txBox="1">
            <a:spLocks/>
          </p:cNvSpPr>
          <p:nvPr/>
        </p:nvSpPr>
        <p:spPr>
          <a:xfrm>
            <a:off x="2985858" y="2660861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д</a:t>
            </a: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о 80 мкм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DD0C0AC8-11A7-19EB-732F-5D1ED987B2E1}"/>
              </a:ext>
            </a:extLst>
          </p:cNvPr>
          <p:cNvSpPr txBox="1">
            <a:spLocks/>
          </p:cNvSpPr>
          <p:nvPr/>
        </p:nvSpPr>
        <p:spPr>
          <a:xfrm>
            <a:off x="2985858" y="3329037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0,2 мм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AA72A52D-7AB6-B200-B684-4D47228D3001}"/>
              </a:ext>
            </a:extLst>
          </p:cNvPr>
          <p:cNvSpPr txBox="1">
            <a:spLocks/>
          </p:cNvSpPr>
          <p:nvPr/>
        </p:nvSpPr>
        <p:spPr>
          <a:xfrm>
            <a:off x="2974231" y="3964811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нет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D114EB45-2E63-803A-8A74-BBAEC79DB267}"/>
              </a:ext>
            </a:extLst>
          </p:cNvPr>
          <p:cNvSpPr txBox="1">
            <a:spLocks/>
          </p:cNvSpPr>
          <p:nvPr/>
        </p:nvSpPr>
        <p:spPr>
          <a:xfrm>
            <a:off x="4365850" y="2637981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д</a:t>
            </a: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о 300 мкм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0801959D-A2C5-6543-7E12-8674B908254E}"/>
              </a:ext>
            </a:extLst>
          </p:cNvPr>
          <p:cNvSpPr txBox="1">
            <a:spLocks/>
          </p:cNvSpPr>
          <p:nvPr/>
        </p:nvSpPr>
        <p:spPr>
          <a:xfrm>
            <a:off x="4357458" y="3323941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д</a:t>
            </a: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о 1,6 мм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A79A0273-4EAE-5C66-F3F0-BB9B87A4F798}"/>
              </a:ext>
            </a:extLst>
          </p:cNvPr>
          <p:cNvSpPr txBox="1">
            <a:spLocks/>
          </p:cNvSpPr>
          <p:nvPr/>
        </p:nvSpPr>
        <p:spPr>
          <a:xfrm>
            <a:off x="4360522" y="3959715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kern="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да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464609C-47A6-BEE7-806B-5CF94C68EECD}"/>
              </a:ext>
            </a:extLst>
          </p:cNvPr>
          <p:cNvCxnSpPr>
            <a:cxnSpLocks/>
          </p:cNvCxnSpPr>
          <p:nvPr/>
        </p:nvCxnSpPr>
        <p:spPr>
          <a:xfrm>
            <a:off x="7960413" y="2015970"/>
            <a:ext cx="0" cy="2895600"/>
          </a:xfrm>
          <a:prstGeom prst="line">
            <a:avLst/>
          </a:prstGeom>
          <a:ln>
            <a:solidFill>
              <a:srgbClr val="CFA04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ject 15">
            <a:extLst>
              <a:ext uri="{FF2B5EF4-FFF2-40B4-BE49-F238E27FC236}">
                <a16:creationId xmlns:a16="http://schemas.microsoft.com/office/drawing/2014/main" id="{F5F343C4-BA32-4C27-303F-7CE399328ED9}"/>
              </a:ext>
            </a:extLst>
          </p:cNvPr>
          <p:cNvSpPr txBox="1">
            <a:spLocks/>
          </p:cNvSpPr>
          <p:nvPr/>
        </p:nvSpPr>
        <p:spPr>
          <a:xfrm>
            <a:off x="6925692" y="2076631"/>
            <a:ext cx="1110922" cy="51828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solidFill>
                  <a:schemeClr val="tx1"/>
                </a:solidFill>
                <a:effectLst/>
                <a:latin typeface="Loos Wide Light" panose="020B0506020102020303" pitchFamily="34" charset="-52"/>
              </a:rPr>
              <a:t>Толщина плиты</a:t>
            </a:r>
            <a:endParaRPr lang="ru-RU" kern="100" dirty="0">
              <a:solidFill>
                <a:schemeClr val="tx1"/>
              </a:solidFill>
              <a:effectLst/>
              <a:latin typeface="Loos Wide Light" panose="020B0506020102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2EF7A58A-A49E-58FD-00A0-2E6744FD7EEC}"/>
              </a:ext>
            </a:extLst>
          </p:cNvPr>
          <p:cNvSpPr txBox="1">
            <a:spLocks/>
          </p:cNvSpPr>
          <p:nvPr/>
        </p:nvSpPr>
        <p:spPr>
          <a:xfrm>
            <a:off x="6925692" y="2824387"/>
            <a:ext cx="1110922" cy="51828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solidFill>
                  <a:schemeClr val="tx1"/>
                </a:solidFill>
                <a:effectLst/>
                <a:latin typeface="Loos Wide Light" panose="020B0506020102020303" pitchFamily="34" charset="-52"/>
              </a:rPr>
              <a:t>Формат плиты, мм</a:t>
            </a:r>
            <a:endParaRPr lang="ru-RU" kern="100" dirty="0">
              <a:solidFill>
                <a:schemeClr val="tx1"/>
              </a:solidFill>
              <a:effectLst/>
              <a:latin typeface="Loos Wide Light" panose="020B0506020102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bject 15">
            <a:extLst>
              <a:ext uri="{FF2B5EF4-FFF2-40B4-BE49-F238E27FC236}">
                <a16:creationId xmlns:a16="http://schemas.microsoft.com/office/drawing/2014/main" id="{A7611366-C1DE-5A49-8B95-A1E72E868821}"/>
              </a:ext>
            </a:extLst>
          </p:cNvPr>
          <p:cNvSpPr txBox="1">
            <a:spLocks/>
          </p:cNvSpPr>
          <p:nvPr/>
        </p:nvSpPr>
        <p:spPr>
          <a:xfrm>
            <a:off x="6925692" y="3580899"/>
            <a:ext cx="1110922" cy="51828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solidFill>
                  <a:schemeClr val="tx1"/>
                </a:solidFill>
                <a:effectLst/>
                <a:latin typeface="Loos Wide Light" panose="020B0506020102020303" pitchFamily="34" charset="-52"/>
              </a:rPr>
              <a:t>Основа плиты</a:t>
            </a:r>
            <a:endParaRPr lang="ru-RU" kern="100" dirty="0">
              <a:solidFill>
                <a:schemeClr val="tx1"/>
              </a:solidFill>
              <a:effectLst/>
              <a:latin typeface="Loos Wide Light" panose="020B0506020102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94ED87A5-50BE-CEA7-03A2-E4D06E1B2CA1}"/>
              </a:ext>
            </a:extLst>
          </p:cNvPr>
          <p:cNvSpPr txBox="1">
            <a:spLocks/>
          </p:cNvSpPr>
          <p:nvPr/>
        </p:nvSpPr>
        <p:spPr>
          <a:xfrm>
            <a:off x="6925692" y="4425658"/>
            <a:ext cx="1110922" cy="25481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solidFill>
                  <a:schemeClr val="tx1"/>
                </a:solidFill>
                <a:effectLst/>
                <a:latin typeface="Loos Wide Light" panose="020B0506020102020303" pitchFamily="34" charset="-52"/>
              </a:rPr>
              <a:t>Упаковка</a:t>
            </a:r>
            <a:endParaRPr lang="ru-RU" kern="100" dirty="0">
              <a:solidFill>
                <a:schemeClr val="tx1"/>
              </a:solidFill>
              <a:effectLst/>
              <a:latin typeface="Loos Wide Light" panose="020B0506020102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5F1B6EE-00E7-4A5C-6EA8-D97C374F5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655" y="2135816"/>
            <a:ext cx="280640" cy="39991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1B53A34-9887-A552-617F-AA1959BE5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2542" y="4539449"/>
            <a:ext cx="470072" cy="16487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F1F5FC7-FAFC-517A-0A2A-5EF310CBE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1402" y="2836749"/>
            <a:ext cx="378864" cy="4630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CBC58D3-3D74-E4EE-21A0-4C9958DDFB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6043" y="3653234"/>
            <a:ext cx="383070" cy="373611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66AF10F-9A59-2422-6ACD-8E41D88153D0}"/>
              </a:ext>
            </a:extLst>
          </p:cNvPr>
          <p:cNvCxnSpPr>
            <a:cxnSpLocks/>
          </p:cNvCxnSpPr>
          <p:nvPr/>
        </p:nvCxnSpPr>
        <p:spPr>
          <a:xfrm>
            <a:off x="9560613" y="2015970"/>
            <a:ext cx="0" cy="2895600"/>
          </a:xfrm>
          <a:prstGeom prst="line">
            <a:avLst/>
          </a:prstGeom>
          <a:ln>
            <a:solidFill>
              <a:srgbClr val="CFA04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62D159A-3C18-D627-7EFE-D01159C2861B}"/>
              </a:ext>
            </a:extLst>
          </p:cNvPr>
          <p:cNvCxnSpPr>
            <a:cxnSpLocks/>
          </p:cNvCxnSpPr>
          <p:nvPr/>
        </p:nvCxnSpPr>
        <p:spPr>
          <a:xfrm>
            <a:off x="4114800" y="1985990"/>
            <a:ext cx="0" cy="2895600"/>
          </a:xfrm>
          <a:prstGeom prst="line">
            <a:avLst/>
          </a:prstGeom>
          <a:ln>
            <a:solidFill>
              <a:srgbClr val="CFA04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B0EFA38-F725-E83C-B148-D80CE440316E}"/>
              </a:ext>
            </a:extLst>
          </p:cNvPr>
          <p:cNvCxnSpPr>
            <a:cxnSpLocks/>
          </p:cNvCxnSpPr>
          <p:nvPr/>
        </p:nvCxnSpPr>
        <p:spPr>
          <a:xfrm>
            <a:off x="2743200" y="2005040"/>
            <a:ext cx="0" cy="2895600"/>
          </a:xfrm>
          <a:prstGeom prst="line">
            <a:avLst/>
          </a:prstGeom>
          <a:ln>
            <a:solidFill>
              <a:srgbClr val="CFA04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bject 15">
            <a:extLst>
              <a:ext uri="{FF2B5EF4-FFF2-40B4-BE49-F238E27FC236}">
                <a16:creationId xmlns:a16="http://schemas.microsoft.com/office/drawing/2014/main" id="{C8C4F358-5512-C83B-346B-5202FCA89A09}"/>
              </a:ext>
            </a:extLst>
          </p:cNvPr>
          <p:cNvSpPr txBox="1">
            <a:spLocks/>
          </p:cNvSpPr>
          <p:nvPr/>
        </p:nvSpPr>
        <p:spPr>
          <a:xfrm>
            <a:off x="10051640" y="2023522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18 мм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A47FADE-AFAA-55C3-1125-591D24A64F95}"/>
              </a:ext>
            </a:extLst>
          </p:cNvPr>
          <p:cNvSpPr txBox="1">
            <a:spLocks/>
          </p:cNvSpPr>
          <p:nvPr/>
        </p:nvSpPr>
        <p:spPr>
          <a:xfrm>
            <a:off x="8495942" y="2023522"/>
            <a:ext cx="10641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8 мм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E78EC33E-1458-4CBF-BD06-B1901CB6014B}"/>
              </a:ext>
            </a:extLst>
          </p:cNvPr>
          <p:cNvSpPr txBox="1">
            <a:spLocks/>
          </p:cNvSpPr>
          <p:nvPr/>
        </p:nvSpPr>
        <p:spPr>
          <a:xfrm>
            <a:off x="8149332" y="2625570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2800х2</a:t>
            </a:r>
            <a:r>
              <a:rPr lang="en-US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07</a:t>
            </a: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47" name="object 15">
            <a:extLst>
              <a:ext uri="{FF2B5EF4-FFF2-40B4-BE49-F238E27FC236}">
                <a16:creationId xmlns:a16="http://schemas.microsoft.com/office/drawing/2014/main" id="{C0E2E358-15F2-6BA3-743E-C7D4618EDD0A}"/>
              </a:ext>
            </a:extLst>
          </p:cNvPr>
          <p:cNvSpPr txBox="1">
            <a:spLocks/>
          </p:cNvSpPr>
          <p:nvPr/>
        </p:nvSpPr>
        <p:spPr>
          <a:xfrm>
            <a:off x="8063616" y="2728321"/>
            <a:ext cx="1463813" cy="326666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100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Складская программа</a:t>
            </a:r>
            <a:endParaRPr lang="ru-RU" sz="1000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24CF78E0-5E53-F17F-3455-41C3A867620B}"/>
              </a:ext>
            </a:extLst>
          </p:cNvPr>
          <p:cNvSpPr txBox="1">
            <a:spLocks/>
          </p:cNvSpPr>
          <p:nvPr/>
        </p:nvSpPr>
        <p:spPr>
          <a:xfrm>
            <a:off x="8149332" y="3008888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3060х2</a:t>
            </a:r>
            <a:r>
              <a:rPr lang="en-US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07</a:t>
            </a: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5DAE1552-B325-5FCB-B507-5827063E47F3}"/>
              </a:ext>
            </a:extLst>
          </p:cNvPr>
          <p:cNvSpPr txBox="1">
            <a:spLocks/>
          </p:cNvSpPr>
          <p:nvPr/>
        </p:nvSpPr>
        <p:spPr>
          <a:xfrm>
            <a:off x="8462739" y="3161255"/>
            <a:ext cx="1463813" cy="326666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100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Под заказ</a:t>
            </a:r>
            <a:endParaRPr lang="ru-RU" sz="1000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0" name="object 15">
            <a:extLst>
              <a:ext uri="{FF2B5EF4-FFF2-40B4-BE49-F238E27FC236}">
                <a16:creationId xmlns:a16="http://schemas.microsoft.com/office/drawing/2014/main" id="{44F11555-D36C-CFEE-4594-EE70F5C96BB9}"/>
              </a:ext>
            </a:extLst>
          </p:cNvPr>
          <p:cNvSpPr txBox="1">
            <a:spLocks/>
          </p:cNvSpPr>
          <p:nvPr/>
        </p:nvSpPr>
        <p:spPr>
          <a:xfrm>
            <a:off x="9696662" y="3604607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влагостойкая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593B0B0C-4891-FF33-9704-8DBDAC17BA8D}"/>
              </a:ext>
            </a:extLst>
          </p:cNvPr>
          <p:cNvSpPr txBox="1">
            <a:spLocks/>
          </p:cNvSpPr>
          <p:nvPr/>
        </p:nvSpPr>
        <p:spPr>
          <a:xfrm>
            <a:off x="9687502" y="4301854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10 шт. (пачка)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33AEF571-36DE-5F83-4547-697F8E6FEFDA}"/>
              </a:ext>
            </a:extLst>
          </p:cNvPr>
          <p:cNvSpPr txBox="1">
            <a:spLocks/>
          </p:cNvSpPr>
          <p:nvPr/>
        </p:nvSpPr>
        <p:spPr>
          <a:xfrm>
            <a:off x="9700606" y="2627794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2800х2</a:t>
            </a:r>
            <a:r>
              <a:rPr lang="en-US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07</a:t>
            </a: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1EBE6161-A7C3-B1CA-46A2-2EE7BDF7322C}"/>
              </a:ext>
            </a:extLst>
          </p:cNvPr>
          <p:cNvSpPr txBox="1">
            <a:spLocks/>
          </p:cNvSpPr>
          <p:nvPr/>
        </p:nvSpPr>
        <p:spPr>
          <a:xfrm>
            <a:off x="9700606" y="3011112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3060х2</a:t>
            </a:r>
            <a:r>
              <a:rPr lang="en-US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07</a:t>
            </a: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0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4" name="object 15">
            <a:extLst>
              <a:ext uri="{FF2B5EF4-FFF2-40B4-BE49-F238E27FC236}">
                <a16:creationId xmlns:a16="http://schemas.microsoft.com/office/drawing/2014/main" id="{BEAC4B89-2809-1E15-0285-DE05DD31FCB0}"/>
              </a:ext>
            </a:extLst>
          </p:cNvPr>
          <p:cNvSpPr txBox="1">
            <a:spLocks/>
          </p:cNvSpPr>
          <p:nvPr/>
        </p:nvSpPr>
        <p:spPr>
          <a:xfrm>
            <a:off x="9946582" y="3155704"/>
            <a:ext cx="1463813" cy="326666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100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Под заказ</a:t>
            </a:r>
            <a:endParaRPr lang="ru-RU" sz="1000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F347791A-A148-8DA2-F81E-B4BFA68D53E6}"/>
              </a:ext>
            </a:extLst>
          </p:cNvPr>
          <p:cNvSpPr txBox="1">
            <a:spLocks/>
          </p:cNvSpPr>
          <p:nvPr/>
        </p:nvSpPr>
        <p:spPr>
          <a:xfrm>
            <a:off x="7960413" y="3615728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невлагостойкая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6" name="object 15">
            <a:extLst>
              <a:ext uri="{FF2B5EF4-FFF2-40B4-BE49-F238E27FC236}">
                <a16:creationId xmlns:a16="http://schemas.microsoft.com/office/drawing/2014/main" id="{B223EFB5-5AA0-1ECB-22E9-1C8CDEC534C5}"/>
              </a:ext>
            </a:extLst>
          </p:cNvPr>
          <p:cNvSpPr txBox="1">
            <a:spLocks/>
          </p:cNvSpPr>
          <p:nvPr/>
        </p:nvSpPr>
        <p:spPr>
          <a:xfrm>
            <a:off x="8087303" y="4301854"/>
            <a:ext cx="1902308" cy="345709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14 шт. (пачка)</a:t>
            </a:r>
            <a:endParaRPr lang="ru-RU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  <p:sp>
        <p:nvSpPr>
          <p:cNvPr id="57" name="object 15">
            <a:extLst>
              <a:ext uri="{FF2B5EF4-FFF2-40B4-BE49-F238E27FC236}">
                <a16:creationId xmlns:a16="http://schemas.microsoft.com/office/drawing/2014/main" id="{BCD20505-6001-84D2-AC52-30142B350736}"/>
              </a:ext>
            </a:extLst>
          </p:cNvPr>
          <p:cNvSpPr txBox="1">
            <a:spLocks/>
          </p:cNvSpPr>
          <p:nvPr/>
        </p:nvSpPr>
        <p:spPr>
          <a:xfrm>
            <a:off x="9638389" y="2731009"/>
            <a:ext cx="1463813" cy="326666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2286" marR="5059" indent="-290270">
              <a:lnSpc>
                <a:spcPts val="2978"/>
              </a:lnSpc>
              <a:spcBef>
                <a:spcPts val="50"/>
              </a:spcBef>
            </a:pPr>
            <a:r>
              <a:rPr lang="ru-RU" sz="1000" spc="-15" dirty="0">
                <a:solidFill>
                  <a:schemeClr val="tx1"/>
                </a:solidFill>
                <a:latin typeface="Loos Wide Light" panose="020B0506020102020303" pitchFamily="34" charset="-52"/>
                <a:cs typeface="Loos Extended Bold"/>
              </a:rPr>
              <a:t>Складская программа</a:t>
            </a:r>
            <a:endParaRPr lang="ru-RU" sz="1000" kern="0" dirty="0">
              <a:solidFill>
                <a:schemeClr val="tx1"/>
              </a:solidFill>
              <a:latin typeface="Loos Wide Light" panose="020B0506020102020303" pitchFamily="34" charset="-52"/>
              <a:cs typeface="Loos Extended Bold"/>
            </a:endParaRPr>
          </a:p>
        </p:txBody>
      </p:sp>
    </p:spTree>
    <p:extLst>
      <p:ext uri="{BB962C8B-B14F-4D97-AF65-F5344CB8AC3E}">
        <p14:creationId xmlns:p14="http://schemas.microsoft.com/office/powerpoint/2010/main" val="84450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CC171-EA82-E840-0929-3606F4252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676DBC57-7E0F-B907-6BF0-A81925CB9266}"/>
              </a:ext>
            </a:extLst>
          </p:cNvPr>
          <p:cNvSpPr/>
          <p:nvPr/>
        </p:nvSpPr>
        <p:spPr>
          <a:xfrm>
            <a:off x="496613" y="1534946"/>
            <a:ext cx="4556284" cy="1000451"/>
          </a:xfrm>
          <a:prstGeom prst="roundRect">
            <a:avLst>
              <a:gd name="adj" fmla="val 21410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91242DE-FE6D-04AC-1AE4-4244320EF17E}"/>
              </a:ext>
            </a:extLst>
          </p:cNvPr>
          <p:cNvSpPr txBox="1">
            <a:spLocks/>
          </p:cNvSpPr>
          <p:nvPr/>
        </p:nvSpPr>
        <p:spPr>
          <a:xfrm>
            <a:off x="663263" y="2849992"/>
            <a:ext cx="4442974" cy="262276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Благодаря использованию современных материалов и инновационных технологий, плиты обладают повышенной устойчивостью к механическим повреждениям</a:t>
            </a:r>
            <a:r>
              <a:rPr lang="ru-RU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и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обладают высокими эксплуатационными характеристиками</a:t>
            </a:r>
            <a:endParaRPr lang="ru-RU" sz="20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AEF92-BDD7-D994-A47C-A22E2EF9ABA8}"/>
              </a:ext>
            </a:extLst>
          </p:cNvPr>
          <p:cNvSpPr txBox="1"/>
          <p:nvPr/>
        </p:nvSpPr>
        <p:spPr>
          <a:xfrm>
            <a:off x="609924" y="1619672"/>
            <a:ext cx="2865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solidFill>
                  <a:srgbClr val="CFA04E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ПОВЫШЕННАЯ ПРОЧНОСТЬ</a:t>
            </a:r>
            <a:endParaRPr lang="ru-RU" sz="2400" dirty="0">
              <a:solidFill>
                <a:srgbClr val="CFA04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8D709A-BD02-E318-325C-966E528AF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6" y="0"/>
            <a:ext cx="624486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9E4F0B-08B4-9CFE-61A1-9427B7D3ACE5}"/>
              </a:ext>
            </a:extLst>
          </p:cNvPr>
          <p:cNvSpPr txBox="1"/>
          <p:nvPr/>
        </p:nvSpPr>
        <p:spPr>
          <a:xfrm>
            <a:off x="609923" y="520136"/>
            <a:ext cx="444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ПРЕИМУЩЕСТВА</a:t>
            </a:r>
            <a:endParaRPr lang="ru-RU" sz="3600" dirty="0"/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18A86A07-2B3C-D342-C566-02A1E783E2B7}"/>
              </a:ext>
            </a:extLst>
          </p:cNvPr>
          <p:cNvSpPr txBox="1"/>
          <p:nvPr/>
        </p:nvSpPr>
        <p:spPr>
          <a:xfrm>
            <a:off x="9553903" y="6444214"/>
            <a:ext cx="2420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коллек</a:t>
            </a:r>
            <a:r>
              <a:rPr lang="ru-RU" sz="1600" dirty="0">
                <a:solidFill>
                  <a:srgbClr val="F8F8F7"/>
                </a:solidFill>
                <a:latin typeface="Roboto Lt"/>
                <a:cs typeface="Roboto Lt"/>
              </a:rPr>
              <a:t>ц</a:t>
            </a: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ии</a:t>
            </a:r>
            <a:r>
              <a:rPr sz="1600" spc="15" dirty="0">
                <a:solidFill>
                  <a:srgbClr val="F8F8F7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F8F8F7"/>
                </a:solidFill>
                <a:latin typeface="Roboto Lt"/>
                <a:cs typeface="Roboto Lt"/>
              </a:rPr>
              <a:t>AURUM</a:t>
            </a:r>
            <a:endParaRPr sz="1600" dirty="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90001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3D68B-A620-A00A-CB1F-DF61401EE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38B06E-6276-4260-B7F8-96618776C8B0}"/>
              </a:ext>
            </a:extLst>
          </p:cNvPr>
          <p:cNvSpPr txBox="1"/>
          <p:nvPr/>
        </p:nvSpPr>
        <p:spPr>
          <a:xfrm>
            <a:off x="609923" y="520136"/>
            <a:ext cx="444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ПРЕИМУЩЕСТВА</a:t>
            </a:r>
            <a:endParaRPr lang="ru-RU" sz="3600" dirty="0"/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DD97720E-5894-3ADB-5688-023BECD762DA}"/>
              </a:ext>
            </a:extLst>
          </p:cNvPr>
          <p:cNvSpPr/>
          <p:nvPr/>
        </p:nvSpPr>
        <p:spPr>
          <a:xfrm>
            <a:off x="496613" y="1534947"/>
            <a:ext cx="4556284" cy="646332"/>
          </a:xfrm>
          <a:prstGeom prst="roundRect">
            <a:avLst>
              <a:gd name="adj" fmla="val 21410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8ED8EDDE-C255-D14A-980E-A800C60963DD}"/>
              </a:ext>
            </a:extLst>
          </p:cNvPr>
          <p:cNvSpPr txBox="1">
            <a:spLocks/>
          </p:cNvSpPr>
          <p:nvPr/>
        </p:nvSpPr>
        <p:spPr>
          <a:xfrm>
            <a:off x="663263" y="2605627"/>
            <a:ext cx="4271344" cy="328423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Глубокое тиснение создает особенный визуальный эффект, который невозможно достичь при использовании традиционных методов обработки поверхностей. Глубокая текстура позволяет создавать объемные узоры и рисунки, которые придают мебели и стенам необычайную красоту и изящество. </a:t>
            </a:r>
            <a:endParaRPr lang="ru-RU" sz="2000" kern="1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2AF35-2141-79D8-FEFD-2A4E5FC65C9E}"/>
              </a:ext>
            </a:extLst>
          </p:cNvPr>
          <p:cNvSpPr txBox="1"/>
          <p:nvPr/>
        </p:nvSpPr>
        <p:spPr>
          <a:xfrm>
            <a:off x="609924" y="1651203"/>
            <a:ext cx="3512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solidFill>
                  <a:srgbClr val="CFA04E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ВЫРАЗИТЕЛЬНОСТЬ</a:t>
            </a:r>
            <a:endParaRPr lang="ru-RU" sz="2400" dirty="0">
              <a:solidFill>
                <a:srgbClr val="CFA04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58F117-DE1B-DF64-61BA-BE01628708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66" y="-1"/>
            <a:ext cx="6281367" cy="6861330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92BEF492-F8FE-71C5-3F74-0DC783AC53E1}"/>
              </a:ext>
            </a:extLst>
          </p:cNvPr>
          <p:cNvSpPr txBox="1"/>
          <p:nvPr/>
        </p:nvSpPr>
        <p:spPr>
          <a:xfrm>
            <a:off x="9553903" y="6444214"/>
            <a:ext cx="2420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коллек</a:t>
            </a:r>
            <a:r>
              <a:rPr lang="ru-RU" sz="1600" dirty="0">
                <a:solidFill>
                  <a:srgbClr val="F8F8F7"/>
                </a:solidFill>
                <a:latin typeface="Roboto Lt"/>
                <a:cs typeface="Roboto Lt"/>
              </a:rPr>
              <a:t>ц</a:t>
            </a: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ии</a:t>
            </a:r>
            <a:r>
              <a:rPr sz="1600" spc="15" dirty="0">
                <a:solidFill>
                  <a:srgbClr val="F8F8F7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F8F8F7"/>
                </a:solidFill>
                <a:latin typeface="Roboto Lt"/>
                <a:cs typeface="Roboto Lt"/>
              </a:rPr>
              <a:t>AURUM</a:t>
            </a:r>
            <a:endParaRPr sz="1600" dirty="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121032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09029-122A-7E12-A256-F99565C64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932A05-C21E-A52A-170F-3A5BBAC83E2B}"/>
              </a:ext>
            </a:extLst>
          </p:cNvPr>
          <p:cNvSpPr txBox="1"/>
          <p:nvPr/>
        </p:nvSpPr>
        <p:spPr>
          <a:xfrm>
            <a:off x="609923" y="520136"/>
            <a:ext cx="444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ПРЕИМУЩЕСТВА</a:t>
            </a:r>
            <a:endParaRPr lang="ru-RU" sz="3600" dirty="0"/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F0334256-4AFB-F4F3-5966-CA6F04B4707B}"/>
              </a:ext>
            </a:extLst>
          </p:cNvPr>
          <p:cNvSpPr/>
          <p:nvPr/>
        </p:nvSpPr>
        <p:spPr>
          <a:xfrm>
            <a:off x="496613" y="1534946"/>
            <a:ext cx="4556284" cy="1011185"/>
          </a:xfrm>
          <a:prstGeom prst="roundRect">
            <a:avLst>
              <a:gd name="adj" fmla="val 21410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091988AB-7455-E412-64B6-26F32C848032}"/>
              </a:ext>
            </a:extLst>
          </p:cNvPr>
          <p:cNvSpPr txBox="1">
            <a:spLocks/>
          </p:cNvSpPr>
          <p:nvPr/>
        </p:nvSpPr>
        <p:spPr>
          <a:xfrm>
            <a:off x="663263" y="2914610"/>
            <a:ext cx="4271344" cy="15452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Структурированные плиты могут использоваться в производстве мебели как базовые или акцентные решения и в комплексном оформлении интерьера</a:t>
            </a:r>
            <a:endParaRPr lang="ru-RU" sz="2000" kern="1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F25B5-2D11-17D1-1F99-BA80C52E097E}"/>
              </a:ext>
            </a:extLst>
          </p:cNvPr>
          <p:cNvSpPr txBox="1"/>
          <p:nvPr/>
        </p:nvSpPr>
        <p:spPr>
          <a:xfrm>
            <a:off x="609924" y="1651203"/>
            <a:ext cx="3512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solidFill>
                  <a:srgbClr val="CFA04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УНИВЕРСАЛЬНОСТЬ ПРИМЕНЕНИЯ</a:t>
            </a:r>
            <a:endParaRPr lang="ru-RU" sz="2400" dirty="0">
              <a:solidFill>
                <a:srgbClr val="CFA04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9DC862-9478-F049-8610-50EF9902A1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66" y="-1"/>
            <a:ext cx="6281368" cy="6858000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E646F0CB-3ED6-0BB9-7EEF-27C5895BCF47}"/>
              </a:ext>
            </a:extLst>
          </p:cNvPr>
          <p:cNvSpPr txBox="1"/>
          <p:nvPr/>
        </p:nvSpPr>
        <p:spPr>
          <a:xfrm>
            <a:off x="9553903" y="6444214"/>
            <a:ext cx="2420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коллек</a:t>
            </a:r>
            <a:r>
              <a:rPr lang="ru-RU" sz="1600" dirty="0">
                <a:solidFill>
                  <a:srgbClr val="F8F8F7"/>
                </a:solidFill>
                <a:latin typeface="Roboto Lt"/>
                <a:cs typeface="Roboto Lt"/>
              </a:rPr>
              <a:t>ц</a:t>
            </a: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ии</a:t>
            </a:r>
            <a:r>
              <a:rPr sz="1600" spc="15" dirty="0">
                <a:solidFill>
                  <a:srgbClr val="F8F8F7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F8F8F7"/>
                </a:solidFill>
                <a:latin typeface="Roboto Lt"/>
                <a:cs typeface="Roboto Lt"/>
              </a:rPr>
              <a:t>AURUM</a:t>
            </a:r>
            <a:endParaRPr sz="1600" dirty="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88600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99C2-3173-2810-64AA-380FC07D2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6DBC6D9A-A2C2-F35D-2025-F99FC4FD7DD6}"/>
              </a:ext>
            </a:extLst>
          </p:cNvPr>
          <p:cNvSpPr/>
          <p:nvPr/>
        </p:nvSpPr>
        <p:spPr>
          <a:xfrm>
            <a:off x="496613" y="1534947"/>
            <a:ext cx="4556284" cy="646332"/>
          </a:xfrm>
          <a:prstGeom prst="roundRect">
            <a:avLst>
              <a:gd name="adj" fmla="val 21410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EEE28-402C-0644-1B8C-51E2CE83582B}"/>
              </a:ext>
            </a:extLst>
          </p:cNvPr>
          <p:cNvSpPr txBox="1"/>
          <p:nvPr/>
        </p:nvSpPr>
        <p:spPr>
          <a:xfrm>
            <a:off x="609923" y="520136"/>
            <a:ext cx="444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ПРЕИМУЩЕСТВА</a:t>
            </a:r>
            <a:endParaRPr lang="ru-RU" sz="3600" dirty="0"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DCDDB7FE-726B-8595-897C-60B77B389ED0}"/>
              </a:ext>
            </a:extLst>
          </p:cNvPr>
          <p:cNvSpPr txBox="1">
            <a:spLocks/>
          </p:cNvSpPr>
          <p:nvPr/>
        </p:nvSpPr>
        <p:spPr>
          <a:xfrm>
            <a:off x="663263" y="2914610"/>
            <a:ext cx="4389634" cy="173739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>
              <a:lnSpc>
                <a:spcPct val="107000"/>
              </a:lnSpc>
              <a:spcAft>
                <a:spcPts val="797"/>
              </a:spcAft>
            </a:pPr>
            <a:r>
              <a:rPr lang="ru-RU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Новые технологии высокого уровня с упором на экологичность.</a:t>
            </a:r>
          </a:p>
          <a:p>
            <a:pPr>
              <a:lnSpc>
                <a:spcPct val="107000"/>
              </a:lnSpc>
              <a:spcAft>
                <a:spcPts val="797"/>
              </a:spcAft>
            </a:pPr>
            <a:r>
              <a:rPr lang="ru-RU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Все декоративные элементы сочетаются между собой, составляя единое интерьерное оформление.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25D74-02A9-B110-BF9C-F757AE8CCA05}"/>
              </a:ext>
            </a:extLst>
          </p:cNvPr>
          <p:cNvSpPr txBox="1"/>
          <p:nvPr/>
        </p:nvSpPr>
        <p:spPr>
          <a:xfrm>
            <a:off x="609924" y="1651203"/>
            <a:ext cx="3512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solidFill>
                  <a:srgbClr val="CFA04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ПРОДУМАННОСТЬ</a:t>
            </a:r>
            <a:endParaRPr lang="ru-RU" sz="2400" dirty="0">
              <a:solidFill>
                <a:srgbClr val="CFA04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CD380-B8B7-415D-3CA5-8021A04408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6" y="337"/>
            <a:ext cx="6281370" cy="6857663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510A75B2-29F6-B663-EE75-E8F212C53B41}"/>
              </a:ext>
            </a:extLst>
          </p:cNvPr>
          <p:cNvSpPr txBox="1"/>
          <p:nvPr/>
        </p:nvSpPr>
        <p:spPr>
          <a:xfrm>
            <a:off x="9553903" y="6444214"/>
            <a:ext cx="2420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коллек</a:t>
            </a:r>
            <a:r>
              <a:rPr lang="ru-RU" sz="1600" dirty="0">
                <a:solidFill>
                  <a:srgbClr val="F8F8F7"/>
                </a:solidFill>
                <a:latin typeface="Roboto Lt"/>
                <a:cs typeface="Roboto Lt"/>
              </a:rPr>
              <a:t>ц</a:t>
            </a: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ии</a:t>
            </a:r>
            <a:r>
              <a:rPr sz="1600" spc="15" dirty="0">
                <a:solidFill>
                  <a:srgbClr val="F8F8F7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F8F8F7"/>
                </a:solidFill>
                <a:latin typeface="Roboto Lt"/>
                <a:cs typeface="Roboto Lt"/>
              </a:rPr>
              <a:t>AURUM</a:t>
            </a:r>
            <a:endParaRPr sz="1600" dirty="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54405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C708-AF88-986C-5A85-3F3634A3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81169B-A10C-EE98-68A0-B8ABB3F18456}"/>
              </a:ext>
            </a:extLst>
          </p:cNvPr>
          <p:cNvSpPr txBox="1"/>
          <p:nvPr/>
        </p:nvSpPr>
        <p:spPr>
          <a:xfrm>
            <a:off x="609923" y="520136"/>
            <a:ext cx="444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ПРЕИМУЩЕСТВА</a:t>
            </a:r>
            <a:endParaRPr lang="ru-RU" sz="3600" dirty="0"/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DDECCAF-68BB-906D-2EE3-D079D1C5D43F}"/>
              </a:ext>
            </a:extLst>
          </p:cNvPr>
          <p:cNvSpPr/>
          <p:nvPr/>
        </p:nvSpPr>
        <p:spPr>
          <a:xfrm>
            <a:off x="496613" y="1376869"/>
            <a:ext cx="4556284" cy="1429393"/>
          </a:xfrm>
          <a:prstGeom prst="roundRect">
            <a:avLst>
              <a:gd name="adj" fmla="val 21410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B1042403-B156-2701-7275-CB28B33C2FDA}"/>
              </a:ext>
            </a:extLst>
          </p:cNvPr>
          <p:cNvSpPr txBox="1">
            <a:spLocks/>
          </p:cNvSpPr>
          <p:nvPr/>
        </p:nvSpPr>
        <p:spPr>
          <a:xfrm>
            <a:off x="663262" y="3142367"/>
            <a:ext cx="4442973" cy="29549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>
              <a:lnSpc>
                <a:spcPct val="107000"/>
              </a:lnSpc>
              <a:spcAft>
                <a:spcPts val="797"/>
              </a:spcAft>
            </a:pPr>
            <a:r>
              <a:rPr lang="ru-RU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В искусстве и дизайне рельеф используется для создания дополнительных ощущений и впечатлений. Художники и дизайнеры экспериментируют с материалами и текстурами, чтобы передать определенные идеи. Коллекция </a:t>
            </a:r>
            <a:r>
              <a:rPr lang="en-US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AURUM </a:t>
            </a:r>
            <a:r>
              <a:rPr lang="ru-RU" sz="2000" kern="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отрывает простор для творчества.</a:t>
            </a:r>
            <a:endParaRPr lang="ru-RU" sz="2000" kern="1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2440A-FA45-7F92-DCDA-A9AE8556D975}"/>
              </a:ext>
            </a:extLst>
          </p:cNvPr>
          <p:cNvSpPr txBox="1"/>
          <p:nvPr/>
        </p:nvSpPr>
        <p:spPr>
          <a:xfrm>
            <a:off x="609924" y="1493126"/>
            <a:ext cx="3512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solidFill>
                  <a:srgbClr val="CFA04E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МИРОВЫМ ТРЕНДАМ ДИЗАЙНА</a:t>
            </a:r>
            <a:endParaRPr lang="ru-RU" sz="2400" dirty="0">
              <a:solidFill>
                <a:srgbClr val="CFA04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A5D497-C890-B9FC-0D6A-43924599D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66" y="337"/>
            <a:ext cx="6281370" cy="6857663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902D9E4A-64A0-492D-A99F-4412AAA9B3C7}"/>
              </a:ext>
            </a:extLst>
          </p:cNvPr>
          <p:cNvSpPr txBox="1"/>
          <p:nvPr/>
        </p:nvSpPr>
        <p:spPr>
          <a:xfrm>
            <a:off x="9553903" y="6444214"/>
            <a:ext cx="2420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коллек</a:t>
            </a:r>
            <a:r>
              <a:rPr lang="ru-RU" sz="1600" dirty="0">
                <a:solidFill>
                  <a:srgbClr val="F8F8F7"/>
                </a:solidFill>
                <a:latin typeface="Roboto Lt"/>
                <a:cs typeface="Roboto Lt"/>
              </a:rPr>
              <a:t>ц</a:t>
            </a:r>
            <a:r>
              <a:rPr sz="1600" dirty="0" err="1">
                <a:solidFill>
                  <a:srgbClr val="F8F8F7"/>
                </a:solidFill>
                <a:latin typeface="Roboto Lt"/>
                <a:cs typeface="Roboto Lt"/>
              </a:rPr>
              <a:t>ии</a:t>
            </a:r>
            <a:r>
              <a:rPr sz="1600" spc="15" dirty="0">
                <a:solidFill>
                  <a:srgbClr val="F8F8F7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F8F8F7"/>
                </a:solidFill>
                <a:latin typeface="Roboto Lt"/>
                <a:cs typeface="Roboto Lt"/>
              </a:rPr>
              <a:t>AURUM</a:t>
            </a:r>
            <a:endParaRPr sz="1600" dirty="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98196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FE5E4-1F2E-44DD-7C2E-1A33CB9CA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C88A8-8D15-1A97-1B98-0D13492AF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6970" y="0"/>
            <a:ext cx="62448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BBE61-00D7-7487-7330-5B80D8789A5F}"/>
              </a:ext>
            </a:extLst>
          </p:cNvPr>
          <p:cNvSpPr txBox="1"/>
          <p:nvPr/>
        </p:nvSpPr>
        <p:spPr bwMode="auto">
          <a:xfrm>
            <a:off x="659674" y="2552831"/>
            <a:ext cx="47525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Roboto Light"/>
                <a:ea typeface="Roboto Light"/>
              </a:rPr>
              <a:t>На основе объединения технологий производства плитных материалов </a:t>
            </a:r>
            <a:br>
              <a:rPr lang="ru-RU" sz="2000" dirty="0">
                <a:latin typeface="Roboto Light"/>
                <a:ea typeface="Roboto Light"/>
              </a:rPr>
            </a:br>
            <a:r>
              <a:rPr lang="ru-RU" sz="2000" dirty="0">
                <a:latin typeface="Roboto Light"/>
                <a:ea typeface="Roboto Light"/>
              </a:rPr>
              <a:t>и </a:t>
            </a:r>
            <a:r>
              <a:rPr lang="en-US" sz="2000" dirty="0">
                <a:latin typeface="Roboto Light"/>
                <a:ea typeface="Roboto Light"/>
              </a:rPr>
              <a:t>HPL</a:t>
            </a:r>
            <a:r>
              <a:rPr lang="ru-RU" sz="2000" dirty="0">
                <a:latin typeface="Roboto Light"/>
                <a:ea typeface="Roboto Light"/>
              </a:rPr>
              <a:t>. Универсальный материал высокого качества, предназначенный для широкого спектра применения </a:t>
            </a:r>
            <a:br>
              <a:rPr lang="ru-RU" sz="2000" dirty="0">
                <a:latin typeface="Roboto Light"/>
                <a:ea typeface="Roboto Light"/>
              </a:rPr>
            </a:br>
            <a:r>
              <a:rPr lang="ru-RU" sz="2000" dirty="0">
                <a:latin typeface="Roboto Light"/>
                <a:ea typeface="Roboto Light"/>
              </a:rPr>
              <a:t>в мебели и интерьерной отделке.</a:t>
            </a:r>
            <a:endParaRPr dirty="0"/>
          </a:p>
          <a:p>
            <a:pPr>
              <a:defRPr/>
            </a:pPr>
            <a:endParaRPr 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76C64-1CF3-F232-CBCD-3D7DDCFE392F}"/>
              </a:ext>
            </a:extLst>
          </p:cNvPr>
          <p:cNvSpPr txBox="1"/>
          <p:nvPr/>
        </p:nvSpPr>
        <p:spPr>
          <a:xfrm>
            <a:off x="609923" y="520136"/>
            <a:ext cx="4442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ДЕКОРАТИВНЫЕ ИНТЕРЬЕРНЫЕ ПАНЕЛИ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9808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7469A-4B5B-D489-1D10-3BEC3199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06C69BD6-DBAF-5AB0-B007-9073972F9473}"/>
              </a:ext>
            </a:extLst>
          </p:cNvPr>
          <p:cNvSpPr txBox="1"/>
          <p:nvPr/>
        </p:nvSpPr>
        <p:spPr>
          <a:xfrm>
            <a:off x="598491" y="458109"/>
            <a:ext cx="387103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ВМЕСТЕ</a:t>
            </a:r>
          </a:p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БУДУЩЕЕ</a:t>
            </a:r>
          </a:p>
        </p:txBody>
      </p:sp>
      <p:sp>
        <p:nvSpPr>
          <p:cNvPr id="3" name="Скругленный прямоугольник 25">
            <a:extLst>
              <a:ext uri="{FF2B5EF4-FFF2-40B4-BE49-F238E27FC236}">
                <a16:creationId xmlns:a16="http://schemas.microsoft.com/office/drawing/2014/main" id="{BB5A764F-208A-0D42-B621-C7DC2EE44BBF}"/>
              </a:ext>
            </a:extLst>
          </p:cNvPr>
          <p:cNvSpPr/>
          <p:nvPr/>
        </p:nvSpPr>
        <p:spPr>
          <a:xfrm>
            <a:off x="442912" y="2236572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26">
            <a:extLst>
              <a:ext uri="{FF2B5EF4-FFF2-40B4-BE49-F238E27FC236}">
                <a16:creationId xmlns:a16="http://schemas.microsoft.com/office/drawing/2014/main" id="{A9630C1E-4C03-7D6B-0BB4-8C1204D9FF6E}"/>
              </a:ext>
            </a:extLst>
          </p:cNvPr>
          <p:cNvSpPr/>
          <p:nvPr/>
        </p:nvSpPr>
        <p:spPr>
          <a:xfrm>
            <a:off x="442912" y="3207494"/>
            <a:ext cx="5364763" cy="9631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27">
            <a:extLst>
              <a:ext uri="{FF2B5EF4-FFF2-40B4-BE49-F238E27FC236}">
                <a16:creationId xmlns:a16="http://schemas.microsoft.com/office/drawing/2014/main" id="{D94D4805-A460-1074-7093-B43873AC8622}"/>
              </a:ext>
            </a:extLst>
          </p:cNvPr>
          <p:cNvSpPr/>
          <p:nvPr/>
        </p:nvSpPr>
        <p:spPr>
          <a:xfrm>
            <a:off x="442913" y="4292937"/>
            <a:ext cx="5364763" cy="7415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28">
            <a:extLst>
              <a:ext uri="{FF2B5EF4-FFF2-40B4-BE49-F238E27FC236}">
                <a16:creationId xmlns:a16="http://schemas.microsoft.com/office/drawing/2014/main" id="{4FDDB94C-5CF4-0A3F-DCFA-676CEDB47737}"/>
              </a:ext>
            </a:extLst>
          </p:cNvPr>
          <p:cNvSpPr/>
          <p:nvPr/>
        </p:nvSpPr>
        <p:spPr>
          <a:xfrm>
            <a:off x="442913" y="5149336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0563D-ABD1-BDCF-91B7-2EC3DB8C3AA9}"/>
              </a:ext>
            </a:extLst>
          </p:cNvPr>
          <p:cNvSpPr txBox="1"/>
          <p:nvPr/>
        </p:nvSpPr>
        <p:spPr>
          <a:xfrm>
            <a:off x="645184" y="2293169"/>
            <a:ext cx="40529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НАЛИЧИЕ ТОВАРА 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Стандартная складская программа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Наличие кромки к плите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A662A-FD4A-2FF5-2704-2438E8C4C90D}"/>
              </a:ext>
            </a:extLst>
          </p:cNvPr>
          <p:cNvSpPr txBox="1"/>
          <p:nvPr/>
        </p:nvSpPr>
        <p:spPr>
          <a:xfrm>
            <a:off x="609923" y="3266185"/>
            <a:ext cx="51977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ИННОВАЦИОННЫЙ ДИЗАЙН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создать общий интерьер в одном стиле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Соответствие трендам мирового дизайна</a:t>
            </a:r>
            <a:b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Тактильная поверхность с глубоким тиснением</a:t>
            </a: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C0274A-F59E-E4EF-1238-CCC3E8041DDD}"/>
              </a:ext>
            </a:extLst>
          </p:cNvPr>
          <p:cNvSpPr txBox="1"/>
          <p:nvPr/>
        </p:nvSpPr>
        <p:spPr>
          <a:xfrm>
            <a:off x="574662" y="4357355"/>
            <a:ext cx="523301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ШИРОКИЙ АССОРТИМЕНТ КОЛЛЕКЦИЙ И ДЕКОРОВ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Регулярное обновление ассортимента и гибкое реагирование на рыночные изменения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2F22B-6F3F-74C8-094E-B6A52A792A9E}"/>
              </a:ext>
            </a:extLst>
          </p:cNvPr>
          <p:cNvSpPr txBox="1"/>
          <p:nvPr/>
        </p:nvSpPr>
        <p:spPr>
          <a:xfrm>
            <a:off x="539401" y="5149336"/>
            <a:ext cx="52682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ВЫСОКОЕ КАЧЕСТВО ПРОДУКТА</a:t>
            </a:r>
          </a:p>
          <a:p>
            <a:pPr>
              <a:buSzPct val="100000"/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управления качеством материалов</a:t>
            </a:r>
          </a:p>
          <a:p>
            <a:pPr>
              <a:buSzPct val="100000"/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Собственная лаборатория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100000"/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Качество подтверждено экспертами в мебельной индустрии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7B3E37-6764-8E39-A646-65431C4ECB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4" y="-337"/>
            <a:ext cx="6273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8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65B59-98CE-348E-2847-E151E34B6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5">
            <a:extLst>
              <a:ext uri="{FF2B5EF4-FFF2-40B4-BE49-F238E27FC236}">
                <a16:creationId xmlns:a16="http://schemas.microsoft.com/office/drawing/2014/main" id="{B1976AB2-A25B-A1BD-FD2E-AC4A8964C3B3}"/>
              </a:ext>
            </a:extLst>
          </p:cNvPr>
          <p:cNvSpPr/>
          <p:nvPr/>
        </p:nvSpPr>
        <p:spPr>
          <a:xfrm>
            <a:off x="442912" y="2236572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26">
            <a:extLst>
              <a:ext uri="{FF2B5EF4-FFF2-40B4-BE49-F238E27FC236}">
                <a16:creationId xmlns:a16="http://schemas.microsoft.com/office/drawing/2014/main" id="{24F800EE-3000-6E52-15EF-D6DAFE61A5D9}"/>
              </a:ext>
            </a:extLst>
          </p:cNvPr>
          <p:cNvSpPr/>
          <p:nvPr/>
        </p:nvSpPr>
        <p:spPr>
          <a:xfrm>
            <a:off x="442912" y="3207494"/>
            <a:ext cx="5364763" cy="9631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27">
            <a:extLst>
              <a:ext uri="{FF2B5EF4-FFF2-40B4-BE49-F238E27FC236}">
                <a16:creationId xmlns:a16="http://schemas.microsoft.com/office/drawing/2014/main" id="{2338E8FB-9428-C9D7-0CE2-7B93B1AA8DB7}"/>
              </a:ext>
            </a:extLst>
          </p:cNvPr>
          <p:cNvSpPr/>
          <p:nvPr/>
        </p:nvSpPr>
        <p:spPr>
          <a:xfrm>
            <a:off x="442913" y="4292937"/>
            <a:ext cx="5364763" cy="7415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74FA4-56F2-D89D-BB48-274B3D2C769A}"/>
              </a:ext>
            </a:extLst>
          </p:cNvPr>
          <p:cNvSpPr txBox="1"/>
          <p:nvPr/>
        </p:nvSpPr>
        <p:spPr>
          <a:xfrm>
            <a:off x="645184" y="2293169"/>
            <a:ext cx="40529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РРЦ ДЛЯ РЫНКА</a:t>
            </a:r>
          </a:p>
          <a:p>
            <a:pPr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Единая цена для всего рынка</a:t>
            </a:r>
          </a:p>
          <a:p>
            <a:pPr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Следим за соблюдения РРЦ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611F9-590A-16F0-E8D2-86911EBAB0AD}"/>
              </a:ext>
            </a:extLst>
          </p:cNvPr>
          <p:cNvSpPr txBox="1"/>
          <p:nvPr/>
        </p:nvSpPr>
        <p:spPr>
          <a:xfrm>
            <a:off x="609923" y="3266185"/>
            <a:ext cx="51977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ЗАКАЗА ОТ ОДНОГО ЛИСТА/ОДНОЙ ПАЧКИ КОЛЛЕКЦИИ </a:t>
            </a:r>
            <a:r>
              <a:rPr lang="en-US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AURUM</a:t>
            </a: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SALTUM</a:t>
            </a:r>
            <a:endParaRPr lang="ru-RU" sz="1400" b="1" dirty="0">
              <a:solidFill>
                <a:srgbClr val="D448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заказа от одного листа</a:t>
            </a:r>
            <a:r>
              <a:rPr lang="en-US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или одной пачки в зависимости от региона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245A5-4089-9F98-3A95-4C1853C75CFC}"/>
              </a:ext>
            </a:extLst>
          </p:cNvPr>
          <p:cNvSpPr txBox="1"/>
          <p:nvPr/>
        </p:nvSpPr>
        <p:spPr>
          <a:xfrm>
            <a:off x="574662" y="4357355"/>
            <a:ext cx="52330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РЕТРОБОНУСОВ ДЛЯ КЛИЕНТОВ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Компенсации и скидки за объемы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4AB10C-E572-AB46-3698-ACFE585FCD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4" y="-1"/>
            <a:ext cx="6273097" cy="6868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53E695-4707-D5FE-123D-27E55C04569C}"/>
              </a:ext>
            </a:extLst>
          </p:cNvPr>
          <p:cNvSpPr txBox="1"/>
          <p:nvPr/>
        </p:nvSpPr>
        <p:spPr>
          <a:xfrm>
            <a:off x="609923" y="460615"/>
            <a:ext cx="387103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ВМЕСТЕ</a:t>
            </a:r>
          </a:p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41411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25627-1D50-C99A-FB9E-24C40D618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5">
            <a:extLst>
              <a:ext uri="{FF2B5EF4-FFF2-40B4-BE49-F238E27FC236}">
                <a16:creationId xmlns:a16="http://schemas.microsoft.com/office/drawing/2014/main" id="{ADD9401A-EA1D-2365-F053-E19289E8B2E0}"/>
              </a:ext>
            </a:extLst>
          </p:cNvPr>
          <p:cNvSpPr/>
          <p:nvPr/>
        </p:nvSpPr>
        <p:spPr>
          <a:xfrm>
            <a:off x="442912" y="2236572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26">
            <a:extLst>
              <a:ext uri="{FF2B5EF4-FFF2-40B4-BE49-F238E27FC236}">
                <a16:creationId xmlns:a16="http://schemas.microsoft.com/office/drawing/2014/main" id="{8DFACDC2-735F-5396-E871-01E1EB80162E}"/>
              </a:ext>
            </a:extLst>
          </p:cNvPr>
          <p:cNvSpPr/>
          <p:nvPr/>
        </p:nvSpPr>
        <p:spPr>
          <a:xfrm>
            <a:off x="442912" y="3207494"/>
            <a:ext cx="5364763" cy="9631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A72FEF-DD3B-75A5-74DB-327969675889}"/>
              </a:ext>
            </a:extLst>
          </p:cNvPr>
          <p:cNvSpPr txBox="1"/>
          <p:nvPr/>
        </p:nvSpPr>
        <p:spPr>
          <a:xfrm>
            <a:off x="645184" y="2293169"/>
            <a:ext cx="40529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РЕГЛАМЕНТИРОВАННЫЙ СРОК ПОСТАВКИ </a:t>
            </a:r>
            <a:endParaRPr lang="ru-RU" sz="1400" dirty="0">
              <a:solidFill>
                <a:srgbClr val="D448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Оперативная доставка товаров и образцов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Точные регламенты доставки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DFB65-A4C2-DFEA-DD15-8B029DC32F5D}"/>
              </a:ext>
            </a:extLst>
          </p:cNvPr>
          <p:cNvSpPr txBox="1"/>
          <p:nvPr/>
        </p:nvSpPr>
        <p:spPr>
          <a:xfrm>
            <a:off x="609923" y="3266185"/>
            <a:ext cx="51977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ГИБКИЕ УСЛОВИЯ ДОСТАВКИ, в том числе силами завода</a:t>
            </a:r>
            <a:endParaRPr lang="ru-RU" sz="1400" dirty="0">
              <a:solidFill>
                <a:srgbClr val="D448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бесплатной доставки по ближайшим регионам силами </a:t>
            </a:r>
            <a:r>
              <a:rPr lang="en-US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EXTRAVERT</a:t>
            </a:r>
            <a:endParaRPr lang="ru-RU" sz="12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дальние регионы гибкие тарифы доставки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120165-1004-7B9D-7520-3D958CF5C6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4960" y="-1"/>
            <a:ext cx="623704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AD7F8-C04F-2B93-8D93-C31D60A6CD6D}"/>
              </a:ext>
            </a:extLst>
          </p:cNvPr>
          <p:cNvSpPr txBox="1"/>
          <p:nvPr/>
        </p:nvSpPr>
        <p:spPr>
          <a:xfrm>
            <a:off x="598491" y="458109"/>
            <a:ext cx="387103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ВМЕСТЕ</a:t>
            </a:r>
          </a:p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1259416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0485B-AA76-653C-E2D7-72BC9967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25">
            <a:extLst>
              <a:ext uri="{FF2B5EF4-FFF2-40B4-BE49-F238E27FC236}">
                <a16:creationId xmlns:a16="http://schemas.microsoft.com/office/drawing/2014/main" id="{4ED5E8A9-83A9-1988-1F84-F429A7AF225A}"/>
              </a:ext>
            </a:extLst>
          </p:cNvPr>
          <p:cNvSpPr/>
          <p:nvPr/>
        </p:nvSpPr>
        <p:spPr>
          <a:xfrm>
            <a:off x="442912" y="2236572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26">
            <a:extLst>
              <a:ext uri="{FF2B5EF4-FFF2-40B4-BE49-F238E27FC236}">
                <a16:creationId xmlns:a16="http://schemas.microsoft.com/office/drawing/2014/main" id="{01AE8097-C304-215A-D544-DF811ADE77D6}"/>
              </a:ext>
            </a:extLst>
          </p:cNvPr>
          <p:cNvSpPr/>
          <p:nvPr/>
        </p:nvSpPr>
        <p:spPr>
          <a:xfrm>
            <a:off x="442912" y="3207494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27">
            <a:extLst>
              <a:ext uri="{FF2B5EF4-FFF2-40B4-BE49-F238E27FC236}">
                <a16:creationId xmlns:a16="http://schemas.microsoft.com/office/drawing/2014/main" id="{71F2ED50-90A8-21F3-FB40-7302FA2F6964}"/>
              </a:ext>
            </a:extLst>
          </p:cNvPr>
          <p:cNvSpPr/>
          <p:nvPr/>
        </p:nvSpPr>
        <p:spPr>
          <a:xfrm>
            <a:off x="442913" y="4178415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28">
            <a:extLst>
              <a:ext uri="{FF2B5EF4-FFF2-40B4-BE49-F238E27FC236}">
                <a16:creationId xmlns:a16="http://schemas.microsoft.com/office/drawing/2014/main" id="{310D754B-1640-31FA-FA1F-5369BC44B9F3}"/>
              </a:ext>
            </a:extLst>
          </p:cNvPr>
          <p:cNvSpPr/>
          <p:nvPr/>
        </p:nvSpPr>
        <p:spPr>
          <a:xfrm>
            <a:off x="442913" y="5149336"/>
            <a:ext cx="5364763" cy="856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91CAE-F16C-D9BD-31E7-8AE83D78DDE4}"/>
              </a:ext>
            </a:extLst>
          </p:cNvPr>
          <p:cNvSpPr txBox="1"/>
          <p:nvPr/>
        </p:nvSpPr>
        <p:spPr>
          <a:xfrm>
            <a:off x="645184" y="2293169"/>
            <a:ext cx="50146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СТАРТОВЫЙ НАБОР ИПП И ОБРАЗЦЫ ДЛЯ РАСПИЛА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Выдача стартового пакета ИПП 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Выдача образцов для распила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B4C5B-8B77-B47F-1529-BD0A778CA488}"/>
              </a:ext>
            </a:extLst>
          </p:cNvPr>
          <p:cNvSpPr txBox="1"/>
          <p:nvPr/>
        </p:nvSpPr>
        <p:spPr>
          <a:xfrm>
            <a:off x="609923" y="3266185"/>
            <a:ext cx="51977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МЕРОПРИЯТИЙ И ОБУЧЕНИЙ</a:t>
            </a:r>
          </a:p>
          <a:p>
            <a:pPr lvl="0">
              <a:buClr>
                <a:srgbClr val="D54836"/>
              </a:buClr>
              <a:buSzPts val="1400"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Совместные </a:t>
            </a:r>
            <a:r>
              <a:rPr lang="en-US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</a:t>
            </a: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-мероприятия</a:t>
            </a:r>
          </a:p>
          <a:p>
            <a:pPr lvl="0">
              <a:buClr>
                <a:srgbClr val="D54836"/>
              </a:buClr>
              <a:buSzPts val="1400"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клиентов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043EE-81A5-7199-87F7-2B9B1FE71816}"/>
              </a:ext>
            </a:extLst>
          </p:cNvPr>
          <p:cNvSpPr txBox="1"/>
          <p:nvPr/>
        </p:nvSpPr>
        <p:spPr>
          <a:xfrm>
            <a:off x="574662" y="4292086"/>
            <a:ext cx="523301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  <a:defRPr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 И ПОДДЕРЖКА на всех этапах работы от завода </a:t>
            </a:r>
          </a:p>
          <a:p>
            <a:pPr lvl="0">
              <a:buClr>
                <a:srgbClr val="D54836"/>
              </a:buClr>
              <a:buSzPts val="1400"/>
              <a:defRPr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Менеджер по сопровождению продаж будет всегда на связи и поможет решить все вопросы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FE2A6-AEFD-84F4-63F1-382F44C416C5}"/>
              </a:ext>
            </a:extLst>
          </p:cNvPr>
          <p:cNvSpPr txBox="1"/>
          <p:nvPr/>
        </p:nvSpPr>
        <p:spPr>
          <a:xfrm>
            <a:off x="539401" y="5238806"/>
            <a:ext cx="52682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54836"/>
              </a:buClr>
              <a:buSzPts val="1400"/>
            </a:pPr>
            <a:r>
              <a:rPr lang="ru-RU" sz="1400" b="1" dirty="0">
                <a:solidFill>
                  <a:srgbClr val="D448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МАРКЕТИНГОВАЯ ПОДДЕРЖКА</a:t>
            </a:r>
          </a:p>
          <a:p>
            <a:pPr lvl="0">
              <a:buClr>
                <a:srgbClr val="D54836"/>
              </a:buClr>
              <a:buSzPts val="1400"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Ежемесячная рассылка акций и промоматериалов</a:t>
            </a:r>
          </a:p>
          <a:p>
            <a:pPr>
              <a:buClr>
                <a:srgbClr val="D54836"/>
              </a:buClr>
              <a:buSzPts val="1400"/>
            </a:pPr>
            <a:r>
              <a:rPr lang="ru-RU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Помощь в организации любых маркетинговых активностей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F26F898-473F-E9FE-E12E-43EC9D6564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4959" y="0"/>
            <a:ext cx="623704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9D5B0B-177B-5E67-BA37-FDD9673E8DF4}"/>
              </a:ext>
            </a:extLst>
          </p:cNvPr>
          <p:cNvSpPr txBox="1"/>
          <p:nvPr/>
        </p:nvSpPr>
        <p:spPr>
          <a:xfrm>
            <a:off x="598491" y="458109"/>
            <a:ext cx="387103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ВМЕСТЕ</a:t>
            </a:r>
          </a:p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144988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3C1F-BCD9-A011-1461-2CE086D0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5CFC01A-1447-4FA1-2B7B-5FF3D1652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56077"/>
              </p:ext>
            </p:extLst>
          </p:nvPr>
        </p:nvGraphicFramePr>
        <p:xfrm>
          <a:off x="336549" y="205047"/>
          <a:ext cx="11570105" cy="6056050"/>
        </p:xfrm>
        <a:graphic>
          <a:graphicData uri="http://schemas.openxmlformats.org/drawingml/2006/table">
            <a:tbl>
              <a:tblPr/>
              <a:tblGrid>
                <a:gridCol w="718853">
                  <a:extLst>
                    <a:ext uri="{9D8B030D-6E8A-4147-A177-3AD203B41FA5}">
                      <a16:colId xmlns:a16="http://schemas.microsoft.com/office/drawing/2014/main" val="2418376703"/>
                    </a:ext>
                  </a:extLst>
                </a:gridCol>
                <a:gridCol w="547697">
                  <a:extLst>
                    <a:ext uri="{9D8B030D-6E8A-4147-A177-3AD203B41FA5}">
                      <a16:colId xmlns:a16="http://schemas.microsoft.com/office/drawing/2014/main" val="2041624927"/>
                    </a:ext>
                  </a:extLst>
                </a:gridCol>
                <a:gridCol w="547697">
                  <a:extLst>
                    <a:ext uri="{9D8B030D-6E8A-4147-A177-3AD203B41FA5}">
                      <a16:colId xmlns:a16="http://schemas.microsoft.com/office/drawing/2014/main" val="1456450430"/>
                    </a:ext>
                  </a:extLst>
                </a:gridCol>
                <a:gridCol w="547697">
                  <a:extLst>
                    <a:ext uri="{9D8B030D-6E8A-4147-A177-3AD203B41FA5}">
                      <a16:colId xmlns:a16="http://schemas.microsoft.com/office/drawing/2014/main" val="2806116182"/>
                    </a:ext>
                  </a:extLst>
                </a:gridCol>
                <a:gridCol w="547697">
                  <a:extLst>
                    <a:ext uri="{9D8B030D-6E8A-4147-A177-3AD203B41FA5}">
                      <a16:colId xmlns:a16="http://schemas.microsoft.com/office/drawing/2014/main" val="510755156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4027983058"/>
                    </a:ext>
                  </a:extLst>
                </a:gridCol>
                <a:gridCol w="365132">
                  <a:extLst>
                    <a:ext uri="{9D8B030D-6E8A-4147-A177-3AD203B41FA5}">
                      <a16:colId xmlns:a16="http://schemas.microsoft.com/office/drawing/2014/main" val="6003995"/>
                    </a:ext>
                  </a:extLst>
                </a:gridCol>
                <a:gridCol w="547697">
                  <a:extLst>
                    <a:ext uri="{9D8B030D-6E8A-4147-A177-3AD203B41FA5}">
                      <a16:colId xmlns:a16="http://schemas.microsoft.com/office/drawing/2014/main" val="855680407"/>
                    </a:ext>
                  </a:extLst>
                </a:gridCol>
                <a:gridCol w="1015522">
                  <a:extLst>
                    <a:ext uri="{9D8B030D-6E8A-4147-A177-3AD203B41FA5}">
                      <a16:colId xmlns:a16="http://schemas.microsoft.com/office/drawing/2014/main" val="924135211"/>
                    </a:ext>
                  </a:extLst>
                </a:gridCol>
                <a:gridCol w="4518503">
                  <a:extLst>
                    <a:ext uri="{9D8B030D-6E8A-4147-A177-3AD203B41FA5}">
                      <a16:colId xmlns:a16="http://schemas.microsoft.com/office/drawing/2014/main" val="1348200905"/>
                    </a:ext>
                  </a:extLst>
                </a:gridCol>
              </a:tblGrid>
              <a:tr h="1327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Коллекция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серия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арт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тисн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декор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эмисс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влагост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размер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номенклатура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1621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M.102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Белый облачный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Motus M.102.F05 Белый облачный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153256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M.328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Бежевый льняной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M.328.F05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Бежевый льняной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900528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M.327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Бежевый грозовой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M.327.F05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Бежевый грозовой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750090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M.429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Серый кварцевый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M.429.F05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Серый кварцевый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58268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M.326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Бежевый кашемировый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M.326.F05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Бежевый кашемировый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454016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M.421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Серый доломитовый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Motus M.421.F05 Серый доломитовый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999517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M.600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Серый  мостовой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Motus M.600.F05 Серый  мостовой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485107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M.418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Серый туманный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M.418.F05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Серый туманный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68590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M.431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Бежевый древесный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M.431.F05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Бежевый древесный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62554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М.435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Серый бетонный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М.435.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Серый бетонный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043379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M.900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Черный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шунгитовый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M.900.F05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Черный шунгитовый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338580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M.710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Терракотовый степной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Motus M.710.F05 Терракотовый степной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353401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M.711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Охровый красноземный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Motus M.711.F05 Охровый красноземный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085705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M.609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Зеленый Таежный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 M.609.F05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Зеленый Таежный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61734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M.207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Синий Байкальский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Motus M.207.F05 Синий Байкальский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171592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F.437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F03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Кварцит Челябинский дымчатый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 F.437.F03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Кварцит Челябинский дымчатый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71703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F.436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F03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Кварцит Челябинский хрустальный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Gemma F.436.F03 Кварцит Челябинский хрустальный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353438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F.439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F03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Песчаник Кемеровский антрацитовый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F.439.F03 Песчаник Кемеровский антрацитовый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47802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F.438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F03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Песчаник Кемеровский грозовой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Gemma F.438.F03 Песчаник Кемеровский грозовой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086396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F.434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F03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Цемент Вятский туманный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Gemma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F.434.F03 Цемент Вятский туманный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475492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D.350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W06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Дуб Ялтинский Имбирный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Leads D.350.W06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 Ялтинский Имбирный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75693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D.351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W07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Дуб Ялтинский Мускатный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Leads D.351.W07 Дуб Ялтинский Мускатный 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26191"/>
                  </a:ext>
                </a:extLst>
              </a:tr>
              <a:tr h="25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Saltum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Leads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D.528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W08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Дуб Ялтинский Трюфельный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V100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ТСП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Leads D.528.W08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 Ялтинский Трюфельный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V100 2800X2070X18 STD</a:t>
                      </a:r>
                    </a:p>
                  </a:txBody>
                  <a:tcPr marL="5516" marR="5516" marT="5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16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5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D69B4-9BF6-E022-6ABA-A99C6C6C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B38AC0-8ABF-3980-A6E7-C4A978100F93}"/>
              </a:ext>
            </a:extLst>
          </p:cNvPr>
          <p:cNvSpPr/>
          <p:nvPr/>
        </p:nvSpPr>
        <p:spPr>
          <a:xfrm>
            <a:off x="1246028" y="1457772"/>
            <a:ext cx="9699943" cy="3942455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3D09374-2DB0-FC30-FC89-CAFCBB06B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79924"/>
              </p:ext>
            </p:extLst>
          </p:nvPr>
        </p:nvGraphicFramePr>
        <p:xfrm>
          <a:off x="1514884" y="2281225"/>
          <a:ext cx="2901240" cy="289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53010" imgH="3650192" progId="CorelDraw.Graphic.25">
                  <p:embed/>
                </p:oleObj>
              </mc:Choice>
              <mc:Fallback>
                <p:oleObj name="CorelDRAW" r:id="rId2" imgW="3653010" imgH="3650192" progId="CorelDraw.Graphic.25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43D09374-2DB0-FC30-FC89-CAFCBB06B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4884" y="2281225"/>
                        <a:ext cx="2901240" cy="289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7C162A5-9833-AFE4-6C6F-00F3D449A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0867"/>
              </p:ext>
            </p:extLst>
          </p:nvPr>
        </p:nvGraphicFramePr>
        <p:xfrm>
          <a:off x="7726468" y="2279964"/>
          <a:ext cx="2901240" cy="289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53363" imgH="3650897" progId="CorelDraw.Graphic.25">
                  <p:embed/>
                </p:oleObj>
              </mc:Choice>
              <mc:Fallback>
                <p:oleObj name="CorelDRAW" r:id="rId4" imgW="3653363" imgH="3650897" progId="CorelDraw.Graphic.25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7C162A5-9833-AFE4-6C6F-00F3D449A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6468" y="2279964"/>
                        <a:ext cx="2901240" cy="289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078CED-F4E9-71AF-DFD8-97E3E68EF3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191" y="1543039"/>
            <a:ext cx="2099794" cy="850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D722CE-4E3E-301D-70D8-CF7DA092D6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17" y="1543039"/>
            <a:ext cx="1665643" cy="674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8CEE3E-9F43-AB91-D238-30E21962168F}"/>
              </a:ext>
            </a:extLst>
          </p:cNvPr>
          <p:cNvSpPr txBox="1"/>
          <p:nvPr/>
        </p:nvSpPr>
        <p:spPr>
          <a:xfrm>
            <a:off x="5138697" y="1783581"/>
            <a:ext cx="226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0000">
              <a:buClr>
                <a:srgbClr val="D54836"/>
              </a:buClr>
              <a:buSzPts val="1400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www.extravert.ru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DE929BC-A1AE-A71D-3CCF-625A4F374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04078"/>
              </p:ext>
            </p:extLst>
          </p:nvPr>
        </p:nvGraphicFramePr>
        <p:xfrm>
          <a:off x="4645380" y="2278703"/>
          <a:ext cx="2901240" cy="289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3653010" imgH="3650192" progId="CorelDraw.Graphic.25">
                  <p:embed/>
                </p:oleObj>
              </mc:Choice>
              <mc:Fallback>
                <p:oleObj name="CorelDRAW" r:id="rId8" imgW="3653010" imgH="3650192" progId="CorelDraw.Graphic.25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DE929BC-A1AE-A71D-3CCF-625A4F374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5380" y="2278703"/>
                        <a:ext cx="2901240" cy="289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831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1493-4B73-4AEA-F1E4-7D10FC91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B5132A7-8864-5B3F-893A-A84EA718B301}"/>
              </a:ext>
            </a:extLst>
          </p:cNvPr>
          <p:cNvSpPr txBox="1">
            <a:spLocks/>
          </p:cNvSpPr>
          <p:nvPr/>
        </p:nvSpPr>
        <p:spPr>
          <a:xfrm>
            <a:off x="1951464" y="1991107"/>
            <a:ext cx="79379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2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 defTabSz="457200">
              <a:lnSpc>
                <a:spcPct val="100000"/>
              </a:lnSpc>
              <a:spcBef>
                <a:spcPts val="100"/>
              </a:spcBef>
              <a:buClr>
                <a:srgbClr val="D54836"/>
              </a:buClr>
              <a:buSzPts val="1400"/>
              <a:defRPr/>
            </a:pPr>
            <a:r>
              <a:rPr lang="ru-RU" sz="3200" dirty="0">
                <a:solidFill>
                  <a:schemeClr val="tx1"/>
                </a:solidFill>
                <a:latin typeface="Roboto"/>
                <a:ea typeface="Roboto"/>
              </a:rPr>
              <a:t>ЗАРЯЖАЙТЕСЬ НОВЫМИ ИНТЕРЬЕРНЫМИ ИДЕЯМИ ВМЕСТЕ С</a:t>
            </a:r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046BF301-751F-DCEF-BBA9-067A37F5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auto">
          <a:xfrm>
            <a:off x="3192747" y="3282477"/>
            <a:ext cx="5806506" cy="483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B408C-A7C5-154A-3ADF-40E911DE7214}"/>
              </a:ext>
            </a:extLst>
          </p:cNvPr>
          <p:cNvSpPr txBox="1"/>
          <p:nvPr/>
        </p:nvSpPr>
        <p:spPr>
          <a:xfrm>
            <a:off x="3883450" y="303669"/>
            <a:ext cx="840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25D59"/>
                </a:solidFill>
                <a:latin typeface="Loos Wide Regular" panose="020B0606020102020303" pitchFamily="34" charset="-52"/>
              </a:rPr>
              <a:t>#яркий   #надежный   #открытый   #ритмичный   #уверенный   #взаимный     #экологичный   #пространственный   #творческий   #пульсирующий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58056E-1146-3672-6A98-7899F340B3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4" y="236458"/>
            <a:ext cx="2739866" cy="7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11AE2-8E6D-18C3-FF78-30B56FE9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нига, текст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89126BF4-43AD-2617-C84F-6A9DEB2CE9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361" y="1622468"/>
            <a:ext cx="4211253" cy="4281172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ерый, Черно-белая фотография, черно-белый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DD170BC5-0AE9-44D0-12BF-18CD529AFF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802" y="1622469"/>
            <a:ext cx="4228895" cy="4299106"/>
          </a:xfrm>
          <a:prstGeom prst="rect">
            <a:avLst/>
          </a:prstGeom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4770EC8E-71E6-A80C-618F-CDAC93BC2A00}"/>
              </a:ext>
            </a:extLst>
          </p:cNvPr>
          <p:cNvSpPr txBox="1">
            <a:spLocks/>
          </p:cNvSpPr>
          <p:nvPr/>
        </p:nvSpPr>
        <p:spPr>
          <a:xfrm>
            <a:off x="6040967" y="1638011"/>
            <a:ext cx="2286792" cy="35266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</a:pPr>
            <a:r>
              <a:rPr lang="en-US" kern="0" spc="-15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GEMMA</a:t>
            </a:r>
            <a:endParaRPr lang="ru-RU" kern="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Loos Extended 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389166-32D6-8CF5-E4BB-EE8E68D68C0B}"/>
              </a:ext>
            </a:extLst>
          </p:cNvPr>
          <p:cNvSpPr txBox="1"/>
          <p:nvPr/>
        </p:nvSpPr>
        <p:spPr>
          <a:xfrm>
            <a:off x="1338651" y="480173"/>
            <a:ext cx="3512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СТРУКТУРЫ</a:t>
            </a:r>
            <a:endParaRPr lang="ru-RU" sz="3600" dirty="0"/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063AD5FE-AEFA-8421-87DC-0C6FF8C9AACC}"/>
              </a:ext>
            </a:extLst>
          </p:cNvPr>
          <p:cNvSpPr txBox="1">
            <a:spLocks/>
          </p:cNvSpPr>
          <p:nvPr/>
        </p:nvSpPr>
        <p:spPr>
          <a:xfrm>
            <a:off x="1692788" y="1638011"/>
            <a:ext cx="2286792" cy="35266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</a:pPr>
            <a:r>
              <a:rPr lang="en-US" kern="0" spc="-15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MOTUS</a:t>
            </a:r>
            <a:endParaRPr lang="ru-RU" kern="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Loos Extended Bold"/>
            </a:endParaRPr>
          </a:p>
        </p:txBody>
      </p:sp>
    </p:spTree>
    <p:extLst>
      <p:ext uri="{BB962C8B-B14F-4D97-AF65-F5344CB8AC3E}">
        <p14:creationId xmlns:p14="http://schemas.microsoft.com/office/powerpoint/2010/main" val="20009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9AD51-9440-11FF-7334-F08AAF57E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DEA144-C699-F40A-2D7D-75B67C0314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2487" y="0"/>
            <a:ext cx="62495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16B432-10D1-A12F-5324-BA456438E5F0}"/>
              </a:ext>
            </a:extLst>
          </p:cNvPr>
          <p:cNvSpPr txBox="1"/>
          <p:nvPr/>
        </p:nvSpPr>
        <p:spPr bwMode="auto">
          <a:xfrm>
            <a:off x="1284773" y="2268707"/>
            <a:ext cx="4135744" cy="3963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30"/>
              </a:spcAft>
              <a:buNone/>
              <a:defRPr/>
            </a:pP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Гидротермическая стойкость</a:t>
            </a:r>
            <a:endParaRPr lang="ru-RU" sz="1300" b="1" dirty="0">
              <a:latin typeface="Roboto Light"/>
              <a:ea typeface="Roboto Light"/>
              <a:cs typeface="Roboto Light"/>
            </a:endParaRPr>
          </a:p>
          <a:p>
            <a:pPr>
              <a:spcAft>
                <a:spcPts val="105"/>
              </a:spcAft>
              <a:buNone/>
              <a:defRPr/>
            </a:pP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ГОСТ (не проводится); ТУ (3); МОТ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US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(3)</a:t>
            </a: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r>
              <a:rPr lang="ru-RU" sz="1300" b="1" dirty="0" err="1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Тайбер</a:t>
            </a: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тест - истирание поверхности в оборотах</a:t>
            </a:r>
            <a:r>
              <a:rPr lang="en-US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                                                         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ГОСТ (65); ТУ (65); МОТ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US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(170)</a:t>
            </a: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endParaRPr lang="ru-RU" sz="800" dirty="0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  <a:p>
            <a:pPr>
              <a:spcAft>
                <a:spcPts val="105"/>
              </a:spcAft>
              <a:buNone/>
              <a:defRPr/>
            </a:pP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Степень стойкости к царапанью</a:t>
            </a:r>
            <a:endParaRPr lang="ru-RU" sz="1300" b="1" dirty="0">
              <a:latin typeface="Roboto Light"/>
              <a:ea typeface="Roboto Light"/>
              <a:cs typeface="Roboto Light"/>
            </a:endParaRPr>
          </a:p>
          <a:p>
            <a:pPr>
              <a:spcAft>
                <a:spcPts val="65"/>
              </a:spcAft>
              <a:buNone/>
              <a:defRPr/>
            </a:pP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ГОСТ (2); ТУ (3); МОТ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US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(5)</a:t>
            </a: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Стойкость к влажному теплу</a:t>
            </a:r>
            <a:endParaRPr lang="ru-RU" sz="1300" b="1" dirty="0">
              <a:latin typeface="Roboto Light"/>
              <a:ea typeface="Roboto Light"/>
              <a:cs typeface="Roboto Light"/>
            </a:endParaRPr>
          </a:p>
          <a:p>
            <a:pPr>
              <a:spcAft>
                <a:spcPts val="65"/>
              </a:spcAft>
              <a:buNone/>
              <a:defRPr/>
            </a:pP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ГОСТ (не проводится); ТУ (3); М0Т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US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(5)</a:t>
            </a: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Стойкость к сухому теплу</a:t>
            </a:r>
            <a:endParaRPr lang="ru-RU" sz="1300" b="1" dirty="0">
              <a:latin typeface="Roboto Light"/>
              <a:ea typeface="Roboto Light"/>
              <a:cs typeface="Roboto Light"/>
            </a:endParaRPr>
          </a:p>
          <a:p>
            <a:pPr>
              <a:spcAft>
                <a:spcPts val="65"/>
              </a:spcAft>
              <a:buNone/>
              <a:defRPr/>
            </a:pP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ГОСТ (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3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); ТУ (3); М0Т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US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(5)</a:t>
            </a: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Ударостойкость</a:t>
            </a:r>
            <a:endParaRPr lang="ru-RU" sz="1300" b="1" dirty="0">
              <a:latin typeface="Roboto Light"/>
              <a:ea typeface="Roboto Light"/>
              <a:cs typeface="Roboto Light"/>
            </a:endParaRPr>
          </a:p>
          <a:p>
            <a:pPr>
              <a:spcAft>
                <a:spcPts val="65"/>
              </a:spcAft>
              <a:buNone/>
              <a:defRPr/>
            </a:pP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ГОСТ (не проводится); ТУ (100); М0Т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US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(600)</a:t>
            </a: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b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</a:b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Сушильный шкаф - испытание высокой </a:t>
            </a:r>
            <a:r>
              <a:rPr lang="en-US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t</a:t>
            </a:r>
            <a:r>
              <a:rPr lang="ru-RU" sz="1300" b="1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24 часа</a:t>
            </a:r>
            <a:endParaRPr lang="ru-RU" sz="1300" b="1" dirty="0">
              <a:latin typeface="Roboto Light"/>
              <a:ea typeface="Roboto Light"/>
              <a:cs typeface="Roboto Light"/>
            </a:endParaRPr>
          </a:p>
          <a:p>
            <a:pPr>
              <a:spcBef>
                <a:spcPts val="300"/>
              </a:spcBef>
              <a:spcAft>
                <a:spcPts val="125"/>
              </a:spcAft>
              <a:buNone/>
              <a:defRPr/>
            </a:pP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ГОСТ (отсутствие трещин); ТУ (отсутствие трещин); М0Т</a:t>
            </a:r>
            <a:r>
              <a:rPr lang="en-US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US</a:t>
            </a:r>
            <a:r>
              <a:rPr lang="ru-RU" sz="80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 (отсутствие трещин)</a:t>
            </a:r>
            <a:endParaRPr lang="ru-RU" sz="800" dirty="0">
              <a:latin typeface="Roboto Light"/>
              <a:ea typeface="Roboto Light"/>
              <a:cs typeface="Roboto Light"/>
            </a:endParaRPr>
          </a:p>
          <a:p>
            <a:pPr>
              <a:lnSpc>
                <a:spcPts val="1000"/>
              </a:lnSpc>
              <a:spcBef>
                <a:spcPts val="300"/>
              </a:spcBef>
              <a:spcAft>
                <a:spcPts val="3560"/>
              </a:spcAft>
              <a:buNone/>
              <a:defRPr/>
            </a:pPr>
            <a:endParaRPr lang="ru-RU" sz="800" dirty="0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74957B-0BA9-7510-4B6E-5ECFEF94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750460" y="2304772"/>
            <a:ext cx="356623" cy="324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8F2DC3-D5FB-0D78-3D78-340CFAD2A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732026" y="5546759"/>
            <a:ext cx="356623" cy="3645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14420C-627F-7139-F120-8BB95E814E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718740" y="5006026"/>
            <a:ext cx="356623" cy="4200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3A2FF3-F2F4-D922-BBCA-89BDBE8CC2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714771" y="4507101"/>
            <a:ext cx="364548" cy="2852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903645-73D4-E0AF-551A-0939BA5ED3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711386" y="3960453"/>
            <a:ext cx="356623" cy="2932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92AD4E-3635-C7B6-D0C7-7D4D8BDC96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732027" y="3413805"/>
            <a:ext cx="356623" cy="2932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31CFE3-9D1F-411E-26A6-9D81852737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738635" y="2844413"/>
            <a:ext cx="356623" cy="3249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38A297-6E49-9223-EEB0-A53CF4BB6007}"/>
              </a:ext>
            </a:extLst>
          </p:cNvPr>
          <p:cNvSpPr txBox="1"/>
          <p:nvPr/>
        </p:nvSpPr>
        <p:spPr bwMode="auto">
          <a:xfrm>
            <a:off x="609923" y="549097"/>
            <a:ext cx="5049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ТЕХНОЛОГИЯ ПРОИЗВОДСТВА </a:t>
            </a:r>
          </a:p>
          <a:p>
            <a:pPr>
              <a:defRPr/>
            </a:pPr>
            <a:r>
              <a:rPr lang="ru-RU" sz="2400" dirty="0"/>
              <a:t>И ПОТРЕБИТЕЛЬСКИЕ СВОЙСТВА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81028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1550B-E31D-1DEA-DAFB-59F20B07C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DA3CCE5A-B707-FA4C-A6B5-6CB5F095FCC3}"/>
              </a:ext>
            </a:extLst>
          </p:cNvPr>
          <p:cNvSpPr txBox="1">
            <a:spLocks/>
          </p:cNvSpPr>
          <p:nvPr/>
        </p:nvSpPr>
        <p:spPr>
          <a:xfrm>
            <a:off x="663263" y="2849992"/>
            <a:ext cx="4507827" cy="15452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/>
            <a:r>
              <a:rPr lang="ru-RU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Инновационная серия плитных мате-риалов с уникальной технологией глубокого многослойного тиснения, является собственной разработкой компании.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A33E8-B868-46DF-12A8-1FBCE0CA479A}"/>
              </a:ext>
            </a:extLst>
          </p:cNvPr>
          <p:cNvSpPr txBox="1"/>
          <p:nvPr/>
        </p:nvSpPr>
        <p:spPr>
          <a:xfrm>
            <a:off x="609923" y="520136"/>
            <a:ext cx="4442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МЕБЕЛЬНЫЕ ФАСАДЫ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06D8A-7E3A-E5DD-E79B-E77984A8BE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6970" y="0"/>
            <a:ext cx="628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5FF09-3CE3-AC02-88FD-98B0E292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41D8618F-34A8-F8E1-8B6F-98998862F903}"/>
              </a:ext>
            </a:extLst>
          </p:cNvPr>
          <p:cNvSpPr txBox="1">
            <a:spLocks/>
          </p:cNvSpPr>
          <p:nvPr/>
        </p:nvSpPr>
        <p:spPr>
          <a:xfrm>
            <a:off x="663263" y="2849992"/>
            <a:ext cx="4610303" cy="185307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/>
            <a:r>
              <a:rPr lang="ru-RU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Продукт сочетает в себе высокие эстетические качества и повышенную прочность, благодаря чему идеально подхо­дит для использования в отдел-</a:t>
            </a:r>
            <a:r>
              <a:rPr lang="ru-RU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ке</a:t>
            </a:r>
            <a:r>
              <a:rPr lang="ru-RU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жилых и коммерческих интерьеров, в производстве мебели.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73C86-D925-431F-41FA-90773C90E3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6" y="0"/>
            <a:ext cx="624486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17338-9576-8460-FA06-798147F522FD}"/>
              </a:ext>
            </a:extLst>
          </p:cNvPr>
          <p:cNvSpPr txBox="1"/>
          <p:nvPr/>
        </p:nvSpPr>
        <p:spPr>
          <a:xfrm>
            <a:off x="609923" y="520136"/>
            <a:ext cx="4442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ЗАДНИЕ СТЕНКИ ШКАФОВ И ВИТРИН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790E30-1866-F018-EC63-E710B52B5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6970" y="-1"/>
            <a:ext cx="6244861" cy="68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9019-2551-0282-1407-BAB27F69F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7F419204-DE3A-49D3-1754-13D296579E4B}"/>
              </a:ext>
            </a:extLst>
          </p:cNvPr>
          <p:cNvSpPr txBox="1">
            <a:spLocks/>
          </p:cNvSpPr>
          <p:nvPr/>
        </p:nvSpPr>
        <p:spPr>
          <a:xfrm>
            <a:off x="663264" y="2849992"/>
            <a:ext cx="3774730" cy="15452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/>
            <a:r>
              <a:rPr lang="ru-RU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Глубокая текстура позволяет создавать объемные узоры и рисунки, которые придают мебели и стенам необычайную красоту и изящество.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A5E90C-D862-64D2-97F2-7F68A008F7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6" y="0"/>
            <a:ext cx="624486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621EA3-05FD-25E7-F094-55E69620E216}"/>
              </a:ext>
            </a:extLst>
          </p:cNvPr>
          <p:cNvSpPr txBox="1"/>
          <p:nvPr/>
        </p:nvSpPr>
        <p:spPr>
          <a:xfrm>
            <a:off x="609923" y="520136"/>
            <a:ext cx="4442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ИНТЕРЬЕРНЫЕ ПАНЕЛИ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C04F27-3E27-E96D-F1D3-B23F02CEA7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6970" y="0"/>
            <a:ext cx="624486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8ADA7-0CD5-7C46-3E79-969F663D4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4574" y="0"/>
            <a:ext cx="623742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E5D49E-663F-567C-DD94-9B77D90DBC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2178" y="0"/>
            <a:ext cx="6239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9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05FA-4563-F874-26F7-6CFF1143D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AD9EA77D-F08C-BED4-E4F0-CAFDFEC1710E}"/>
              </a:ext>
            </a:extLst>
          </p:cNvPr>
          <p:cNvSpPr txBox="1">
            <a:spLocks/>
          </p:cNvSpPr>
          <p:nvPr/>
        </p:nvSpPr>
        <p:spPr>
          <a:xfrm>
            <a:off x="663263" y="2849992"/>
            <a:ext cx="3790495" cy="15452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/>
            <a:r>
              <a:rPr lang="ru-RU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Плиты обладают повышенной устойчивостью к механическим повреждениям и обладают высокими эксплуатационными характеристиками.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A58C37-B462-E66C-F25D-C9D56AF6B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6" y="0"/>
            <a:ext cx="624486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ECAB2E-75C9-23A0-667B-D72EFB91A129}"/>
              </a:ext>
            </a:extLst>
          </p:cNvPr>
          <p:cNvSpPr txBox="1"/>
          <p:nvPr/>
        </p:nvSpPr>
        <p:spPr>
          <a:xfrm>
            <a:off x="609923" y="520136"/>
            <a:ext cx="4442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100" dirty="0">
                <a:latin typeface="Roboto" panose="02000000000000000000" pitchFamily="2" charset="0"/>
                <a:cs typeface="Times New Roman" panose="02020603050405020304" pitchFamily="18" charset="0"/>
              </a:rPr>
              <a:t>СТЕНОВЫЕ ПАНЕЛИ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5641D8-D552-46A4-6DD9-986C6FD70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6970" y="0"/>
            <a:ext cx="624486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4B76B8-65C3-72A0-99CE-457603BBB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4574" y="0"/>
            <a:ext cx="623742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7415C6-FC6A-8E87-0714-9D2A7E60DA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2178" y="0"/>
            <a:ext cx="623982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100975-E477-D010-FDAF-39322AF3D9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366" y="0"/>
            <a:ext cx="6249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5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45E67-6969-D5D2-1EF1-1296B5F16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F9C61DBB-BFDC-88DE-13CF-64ECE35F8BB3}"/>
              </a:ext>
            </a:extLst>
          </p:cNvPr>
          <p:cNvSpPr txBox="1">
            <a:spLocks/>
          </p:cNvSpPr>
          <p:nvPr/>
        </p:nvSpPr>
        <p:spPr>
          <a:xfrm>
            <a:off x="489225" y="428068"/>
            <a:ext cx="7448483" cy="44736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</a:pPr>
            <a:r>
              <a:rPr lang="en-US" sz="4800" kern="0" spc="-15" dirty="0"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Motus</a:t>
            </a:r>
            <a:r>
              <a:rPr lang="ru-RU" sz="4800" kern="0" spc="-15" dirty="0"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</a:t>
            </a:r>
            <a:r>
              <a:rPr lang="en-US" sz="4800" kern="0" spc="-15" dirty="0"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</a:t>
            </a:r>
            <a:r>
              <a:rPr lang="en-US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|   </a:t>
            </a:r>
            <a:r>
              <a:rPr lang="ru-RU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15 декоров</a:t>
            </a:r>
            <a:endParaRPr lang="ru-RU" sz="4800" kern="0" dirty="0">
              <a:solidFill>
                <a:srgbClr val="D7B56D"/>
              </a:solidFill>
              <a:latin typeface="Roboto Medium" panose="02000000000000000000" pitchFamily="2" charset="0"/>
              <a:ea typeface="Roboto Medium" panose="02000000000000000000" pitchFamily="2" charset="0"/>
              <a:cs typeface="Loos Extended Bol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7569EC-EE5C-20A7-1252-ACB160529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6512"/>
            <a:ext cx="5387047" cy="53046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0BF2EB8-E508-2102-4037-39FC03F41AE7}"/>
              </a:ext>
            </a:extLst>
          </p:cNvPr>
          <p:cNvSpPr txBox="1"/>
          <p:nvPr/>
        </p:nvSpPr>
        <p:spPr>
          <a:xfrm>
            <a:off x="7371490" y="357010"/>
            <a:ext cx="439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Глубина 110 мкм   </a:t>
            </a:r>
            <a:r>
              <a:rPr lang="en-US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|</a:t>
            </a:r>
            <a:r>
              <a:rPr lang="ru-RU" b="1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Эффект металлик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76E323-8A60-6D6F-3555-BCDAD4F04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180" y="875435"/>
            <a:ext cx="6777271" cy="53046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04857"/>
      </p:ext>
    </p:extLst>
  </p:cSld>
  <p:clrMapOvr>
    <a:masterClrMapping/>
  </p:clrMapOvr>
</p:sld>
</file>

<file path=ppt/theme/theme1.xml><?xml version="1.0" encoding="utf-8"?>
<a:theme xmlns:a="http://schemas.openxmlformats.org/drawingml/2006/main" name="Extravert">
  <a:themeElements>
    <a:clrScheme name="Extravert">
      <a:dk1>
        <a:srgbClr val="000000"/>
      </a:dk1>
      <a:lt1>
        <a:srgbClr val="FFFFFF"/>
      </a:lt1>
      <a:dk2>
        <a:srgbClr val="143A33"/>
      </a:dk2>
      <a:lt2>
        <a:srgbClr val="EEEEEC"/>
      </a:lt2>
      <a:accent1>
        <a:srgbClr val="D34834"/>
      </a:accent1>
      <a:accent2>
        <a:srgbClr val="829690"/>
      </a:accent2>
      <a:accent3>
        <a:srgbClr val="D3BE34"/>
      </a:accent3>
      <a:accent4>
        <a:srgbClr val="34C9D3"/>
      </a:accent4>
      <a:accent5>
        <a:srgbClr val="FF8021"/>
      </a:accent5>
      <a:accent6>
        <a:srgbClr val="F14124"/>
      </a:accent6>
      <a:hlink>
        <a:srgbClr val="D34834"/>
      </a:hlink>
      <a:folHlink>
        <a:srgbClr val="143A33"/>
      </a:folHlink>
    </a:clrScheme>
    <a:fontScheme name="Другая 3">
      <a:majorFont>
        <a:latin typeface="Loos Wide Regula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430091" dist="206468" dir="3960000" sx="99000" sy="99000" algn="tl" rotWithShape="0">
            <a:prstClr val="black">
              <a:alpha val="15212"/>
            </a:prstClr>
          </a:outerShdw>
        </a:effectLst>
      </a:spPr>
      <a:bodyPr rtlCol="0" anchor="t"/>
      <a:lstStyle>
        <a:defPPr algn="l">
          <a:defRPr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Loos Wide Regular" panose="020B06060201020203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2" id="{F1B4EB86-8B71-7B4F-B9F2-4583A4E03F3F}" vid="{5A50DB88-3940-FF4F-A445-92FEFE55238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</Template>
  <TotalTime>17434</TotalTime>
  <Words>1468</Words>
  <Application>Microsoft Office PowerPoint</Application>
  <PresentationFormat>Широкоэкранный</PresentationFormat>
  <Paragraphs>385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Roboto Black</vt:lpstr>
      <vt:lpstr>Roboto</vt:lpstr>
      <vt:lpstr>Calibri</vt:lpstr>
      <vt:lpstr>Roboto Lt</vt:lpstr>
      <vt:lpstr>Roboto Medium</vt:lpstr>
      <vt:lpstr>Loos Wide Regular</vt:lpstr>
      <vt:lpstr>Loos Wide Light</vt:lpstr>
      <vt:lpstr>Roboto Light</vt:lpstr>
      <vt:lpstr>Arial</vt:lpstr>
      <vt:lpstr>Extravert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Павлова</dc:creator>
  <cp:lastModifiedBy>Galina Pavlova</cp:lastModifiedBy>
  <cp:revision>79</cp:revision>
  <dcterms:created xsi:type="dcterms:W3CDTF">2023-11-01T12:26:38Z</dcterms:created>
  <dcterms:modified xsi:type="dcterms:W3CDTF">2025-10-24T07:01:22Z</dcterms:modified>
</cp:coreProperties>
</file>