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74" r:id="rId4"/>
    <p:sldId id="261" r:id="rId5"/>
    <p:sldId id="276" r:id="rId6"/>
    <p:sldId id="279" r:id="rId7"/>
    <p:sldId id="278" r:id="rId8"/>
    <p:sldId id="280" r:id="rId9"/>
    <p:sldId id="281" r:id="rId10"/>
    <p:sldId id="282" r:id="rId11"/>
    <p:sldId id="288" r:id="rId12"/>
    <p:sldId id="277" r:id="rId13"/>
    <p:sldId id="287" r:id="rId14"/>
    <p:sldId id="289" r:id="rId15"/>
    <p:sldId id="290" r:id="rId16"/>
    <p:sldId id="291" r:id="rId17"/>
    <p:sldId id="292" r:id="rId18"/>
    <p:sldId id="296" r:id="rId19"/>
    <p:sldId id="297" r:id="rId20"/>
    <p:sldId id="298" r:id="rId21"/>
    <p:sldId id="299" r:id="rId22"/>
    <p:sldId id="324" r:id="rId23"/>
    <p:sldId id="325" r:id="rId24"/>
  </p:sldIdLst>
  <p:sldSz cx="12192000" cy="6858000"/>
  <p:notesSz cx="6858000" cy="9144000"/>
  <p:embeddedFontLst>
    <p:embeddedFont>
      <p:font typeface="Loos Wide Regular" panose="020B0606020102020303" pitchFamily="34" charset="-52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Black" panose="02000000000000000000" pitchFamily="2" charset="0"/>
      <p:bold r:id="rId31"/>
      <p:boldItalic r:id="rId32"/>
    </p:embeddedFont>
    <p:embeddedFont>
      <p:font typeface="Roboto Light" panose="02000000000000000000" pitchFamily="2" charset="0"/>
      <p:regular r:id="rId33"/>
      <p: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D59"/>
    <a:srgbClr val="D7B56D"/>
    <a:srgbClr val="D44835"/>
    <a:srgbClr val="064D43"/>
    <a:srgbClr val="153A33"/>
    <a:srgbClr val="143A33"/>
    <a:srgbClr val="E44629"/>
    <a:srgbClr val="FAFAFA"/>
    <a:srgbClr val="E6E6E6"/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5"/>
  </p:normalViewPr>
  <p:slideViewPr>
    <p:cSldViewPr snapToGrid="0" showGuides="1">
      <p:cViewPr varScale="1">
        <p:scale>
          <a:sx n="121" d="100"/>
          <a:sy n="121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na Pavlova" userId="a2c35eda-2a4c-4d39-8b55-a06623ffaaa9" providerId="ADAL" clId="{6B2C4B9F-0E8F-43BF-A67A-CB902F6B634A}"/>
    <pc:docChg chg="custSel delSld modSld">
      <pc:chgData name="Galina Pavlova" userId="a2c35eda-2a4c-4d39-8b55-a06623ffaaa9" providerId="ADAL" clId="{6B2C4B9F-0E8F-43BF-A67A-CB902F6B634A}" dt="2025-10-24T07:14:36.708" v="2" actId="47"/>
      <pc:docMkLst>
        <pc:docMk/>
      </pc:docMkLst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972854288" sldId="259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210326206" sldId="263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886009658" sldId="264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544054793" sldId="265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981964970" sldId="266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200091405" sldId="267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2903569447" sldId="268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680747112" sldId="270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743319513" sldId="271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2445636157" sldId="272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255985441" sldId="273"/>
        </pc:sldMkLst>
      </pc:sldChg>
      <pc:sldChg chg="delSp modSp mod">
        <pc:chgData name="Galina Pavlova" userId="a2c35eda-2a4c-4d39-8b55-a06623ffaaa9" providerId="ADAL" clId="{6B2C4B9F-0E8F-43BF-A67A-CB902F6B634A}" dt="2025-10-24T07:14:25.441" v="1" actId="1076"/>
        <pc:sldMkLst>
          <pc:docMk/>
          <pc:sldMk cId="2674706146" sldId="288"/>
        </pc:sldMkLst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6" creationId="{326E2909-0569-1174-4764-BFFDEAB003C8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8" creationId="{BDDDD702-3DFD-1D4D-D80E-AEDB0F7F4186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9" creationId="{39BE6DD5-43F2-A9A4-52E4-B31F6A373492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10" creationId="{90D3EA3B-3A8B-C74B-2805-8B148FFFA98A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11" creationId="{57A57F07-C28B-BC66-46F5-05A19049EBB9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13" creationId="{C85319E5-B671-F041-17E3-45AEFD229727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14" creationId="{957EC1B8-E024-96C4-D019-5B604F5DC29E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16" creationId="{1CE7C98B-F538-58C5-C8CE-41F181F9BE73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17" creationId="{74988901-E436-932D-099C-554F9CC9232A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22" creationId="{D953D9B1-3928-5DA8-FAFF-216DB80D3F5E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24" creationId="{E357BF0C-4993-FD28-1CC8-533BD0BF8CEE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25" creationId="{1737C554-3BA9-CFC7-9AB2-39088ABE473B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27" creationId="{9513974E-1592-B6F3-2528-0A8D61093D52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30" creationId="{5D8ABCAD-74C3-7D48-C184-F551E16BC47C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32" creationId="{9531DF4D-E83A-DDEE-2690-F090D3DD7A05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33" creationId="{0178908E-3FF1-2609-69C5-FDD4F632175B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37" creationId="{DDC69E4A-AEB8-FF37-3B61-66A5B4BFADF2}"/>
          </ac:spMkLst>
        </pc:spChg>
        <pc:spChg chg="mod">
          <ac:chgData name="Galina Pavlova" userId="a2c35eda-2a4c-4d39-8b55-a06623ffaaa9" providerId="ADAL" clId="{6B2C4B9F-0E8F-43BF-A67A-CB902F6B634A}" dt="2025-10-24T07:14:25.441" v="1" actId="1076"/>
          <ac:spMkLst>
            <pc:docMk/>
            <pc:sldMk cId="2674706146" sldId="288"/>
            <ac:spMk id="39" creationId="{FF883A80-2EE3-B1A8-A60A-8FE1A6ED4FA3}"/>
          </ac:spMkLst>
        </pc:spChg>
        <pc:spChg chg="del">
          <ac:chgData name="Galina Pavlova" userId="a2c35eda-2a4c-4d39-8b55-a06623ffaaa9" providerId="ADAL" clId="{6B2C4B9F-0E8F-43BF-A67A-CB902F6B634A}" dt="2025-10-24T07:14:17.507" v="0" actId="478"/>
          <ac:spMkLst>
            <pc:docMk/>
            <pc:sldMk cId="2674706146" sldId="288"/>
            <ac:spMk id="40" creationId="{B71D5F9A-5347-BDC1-9CDE-AC43BFAACA5D}"/>
          </ac:spMkLst>
        </pc:spChg>
        <pc:picChg chg="del">
          <ac:chgData name="Galina Pavlova" userId="a2c35eda-2a4c-4d39-8b55-a06623ffaaa9" providerId="ADAL" clId="{6B2C4B9F-0E8F-43BF-A67A-CB902F6B634A}" dt="2025-10-24T07:14:17.507" v="0" actId="478"/>
          <ac:picMkLst>
            <pc:docMk/>
            <pc:sldMk cId="2674706146" sldId="288"/>
            <ac:picMk id="12" creationId="{813B47B6-79C3-8946-8E17-FE6C90B5B004}"/>
          </ac:picMkLst>
        </pc:picChg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098086101" sldId="300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443712179" sldId="302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900017267" sldId="303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082166694" sldId="304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4022098654" sldId="305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121154687" sldId="306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2923704857" sldId="308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354508738" sldId="309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962971795" sldId="310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528629273" sldId="313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844505295" sldId="314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931285014" sldId="319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414118748" sldId="320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259416105" sldId="321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449882693" sldId="322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666661212" sldId="323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501666338" sldId="326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2810280759" sldId="327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1590464476" sldId="328"/>
        </pc:sldMkLst>
      </pc:sldChg>
      <pc:sldChg chg="del">
        <pc:chgData name="Galina Pavlova" userId="a2c35eda-2a4c-4d39-8b55-a06623ffaaa9" providerId="ADAL" clId="{6B2C4B9F-0E8F-43BF-A67A-CB902F6B634A}" dt="2025-10-24T07:14:36.708" v="2" actId="47"/>
        <pc:sldMkLst>
          <pc:docMk/>
          <pc:sldMk cId="3014153717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48D46-A62B-D746-BDDE-718119637BA6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E1121-F659-FD48-88A3-20D1CAEB7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7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5" y="1665288"/>
            <a:ext cx="11422744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4" y="330314"/>
            <a:ext cx="11422745" cy="860533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1206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10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Место для основного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4128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7A9EE4-BE37-0053-2F83-D9A2B5C5595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455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Место для основного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420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поставл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597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0" i="0">
                <a:solidFill>
                  <a:schemeClr val="accent1"/>
                </a:solidFill>
                <a:latin typeface="Loos Wide Regular" panose="020B0606020102020303" pitchFamily="34" charset="0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103945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7A9EE4-BE37-0053-2F83-D9A2B5C5595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455" y="1663701"/>
            <a:ext cx="5681221" cy="597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0" i="0">
                <a:solidFill>
                  <a:schemeClr val="accent1"/>
                </a:solidFill>
                <a:latin typeface="Loos Wide Regular" panose="020B0606020102020303" pitchFamily="34" charset="0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A7E2412-2A2D-BB84-DD27-2082A472DF0E}"/>
              </a:ext>
            </a:extLst>
          </p:cNvPr>
          <p:cNvSpPr/>
          <p:nvPr userDrawn="1"/>
        </p:nvSpPr>
        <p:spPr>
          <a:xfrm>
            <a:off x="6383338" y="2224215"/>
            <a:ext cx="5465361" cy="3781167"/>
          </a:xfrm>
          <a:prstGeom prst="roundRect">
            <a:avLst>
              <a:gd name="adj" fmla="val 620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D657BAE-A5BE-CD74-3413-FF2B99DC7371}"/>
              </a:ext>
            </a:extLst>
          </p:cNvPr>
          <p:cNvSpPr/>
          <p:nvPr userDrawn="1"/>
        </p:nvSpPr>
        <p:spPr>
          <a:xfrm>
            <a:off x="430556" y="2224215"/>
            <a:ext cx="5378107" cy="3781167"/>
          </a:xfrm>
          <a:prstGeom prst="roundRect">
            <a:avLst>
              <a:gd name="adj" fmla="val 620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94D187F9-4EF2-FA15-1984-529733A17D6D}"/>
              </a:ext>
            </a:extLst>
          </p:cNvPr>
          <p:cNvSpPr/>
          <p:nvPr userDrawn="1"/>
        </p:nvSpPr>
        <p:spPr>
          <a:xfrm rot="5400000">
            <a:off x="6009427" y="4033353"/>
            <a:ext cx="256354" cy="16289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C094BC-C86E-998D-D48B-660DEE08CF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493" y="2419698"/>
            <a:ext cx="4970832" cy="343740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Напишите список пунктов или удалите нумерацию и замените ее </a:t>
            </a:r>
            <a:r>
              <a:rPr lang="ru-RU" dirty="0" err="1"/>
              <a:t>буллет</a:t>
            </a:r>
            <a:r>
              <a:rPr lang="ru-RU" dirty="0"/>
              <a:t>-поинтами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3924B-F436-5ACF-E181-ECE576F338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58022" y="2419698"/>
            <a:ext cx="5203422" cy="343740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Напишите список пунктов или удалите нумерацию и замените ее </a:t>
            </a:r>
            <a:r>
              <a:rPr lang="ru-RU" dirty="0" err="1"/>
              <a:t>буллет</a:t>
            </a:r>
            <a:r>
              <a:rPr lang="ru-RU" dirty="0"/>
              <a:t>-поинтами</a:t>
            </a:r>
          </a:p>
        </p:txBody>
      </p:sp>
    </p:spTree>
    <p:extLst>
      <p:ext uri="{BB962C8B-B14F-4D97-AF65-F5344CB8AC3E}">
        <p14:creationId xmlns:p14="http://schemas.microsoft.com/office/powerpoint/2010/main" val="320533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0613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45D3459-258B-66C2-4127-AFD2F3438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665288"/>
            <a:ext cx="5291137" cy="29702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3C82062B-23A6-9E14-B348-64460B5A1D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6513" y="1665288"/>
            <a:ext cx="5291137" cy="29702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4864100"/>
            <a:ext cx="5291137" cy="11063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FED3B30B-275F-2A3F-CEAD-3F4EC83F47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4913" y="4864100"/>
            <a:ext cx="5291137" cy="11063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33223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941161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45D3459-258B-66C2-4127-AFD2F3438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id="{D42CD1E5-8364-D730-6AD3-EE915362CD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793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7FDF5C29-3388-533B-07CB-087AFF532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21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412738B-E772-D004-A770-D114050AAB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603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C817620-6EC8-289C-B994-E6C357E637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02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323535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625855" cy="9136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9266" y="1601788"/>
            <a:ext cx="5754687" cy="45005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2" name="Рисунок 7">
            <a:extLst>
              <a:ext uri="{FF2B5EF4-FFF2-40B4-BE49-F238E27FC236}">
                <a16:creationId xmlns:a16="http://schemas.microsoft.com/office/drawing/2014/main" id="{CF2ABBBB-F86C-48FA-54AF-53C61DB6F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312" y="1665288"/>
            <a:ext cx="5627687" cy="316557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841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5758545" cy="1536586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1866900"/>
            <a:ext cx="5754687" cy="4298950"/>
          </a:xfrm>
        </p:spPr>
        <p:txBody>
          <a:bodyPr/>
          <a:lstStyle/>
          <a:p>
            <a:pPr lvl="0"/>
            <a:r>
              <a:rPr lang="ru-RU" dirty="0"/>
              <a:t>Место для основного текста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412738B-E772-D004-A770-D114050AAB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3338" y="0"/>
            <a:ext cx="5810805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Рисунок справа от текста. Нажмите на иконку в центре и выберите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57484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123E0AC-DF06-AECD-DC58-EF7D736264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086DB49B-98C6-7E3B-0D2A-9865F14B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368992" cy="13349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ru-RU" sz="4000" b="0" i="0" kern="1200" dirty="0">
                <a:solidFill>
                  <a:schemeClr val="bg1"/>
                </a:solidFill>
                <a:effectLst/>
                <a:latin typeface="Loos Wide Regular" panose="020B06060201020203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Рисунок на весь слайд. Нажмите на иконку в центре и выберите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0689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4972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раздела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3335113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9349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933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24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3956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3233514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25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1289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Финальный слайд — напишите здесь свой призыв к действию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2966813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Или напишите контакты для связи.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c сотрудник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4718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619" y="462186"/>
            <a:ext cx="5239082" cy="3309714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5A83949F-F1F4-B767-B2C4-E319CBCB0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735" y="4955813"/>
            <a:ext cx="5538339" cy="914400"/>
          </a:xfrm>
        </p:spPr>
        <p:txBody>
          <a:bodyPr anchor="ctr"/>
          <a:lstStyle>
            <a:lvl1pPr>
              <a:lnSpc>
                <a:spcPct val="70000"/>
              </a:lnSpc>
              <a:defRPr sz="1800">
                <a:latin typeface="+mj-lt"/>
              </a:defRPr>
            </a:lvl1pPr>
          </a:lstStyle>
          <a:p>
            <a:pPr lvl="0"/>
            <a:r>
              <a:rPr lang="ru-RU" dirty="0"/>
              <a:t>Имя и должность автора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7928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5" y="1665288"/>
            <a:ext cx="11371944" cy="4351338"/>
          </a:xfrm>
        </p:spPr>
        <p:txBody>
          <a:bodyPr>
            <a:normAutofit/>
          </a:bodyPr>
          <a:lstStyle>
            <a:lvl1pPr marL="457200" indent="-45720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2400">
                <a:solidFill>
                  <a:schemeClr val="tx2"/>
                </a:solidFill>
                <a:latin typeface="+mn-lt"/>
              </a:defRPr>
            </a:lvl1pPr>
            <a:lvl2pPr marL="808038" indent="-3175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Здесь вы можете написать список ваших пунктов</a:t>
            </a:r>
          </a:p>
          <a:p>
            <a:pPr lvl="1"/>
            <a:r>
              <a:rPr lang="ru-RU" sz="2400" dirty="0">
                <a:latin typeface=""/>
              </a:rPr>
              <a:t>Место под подпункты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2400" dirty="0">
                <a:latin typeface=""/>
              </a:rPr>
              <a:t>Или удалите нумерацию и используйте его как обычный текстовый блок 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4" y="330314"/>
            <a:ext cx="11371945" cy="903063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2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378438"/>
            <a:ext cx="5681221" cy="5656601"/>
          </a:xfrm>
        </p:spPr>
        <p:txBody>
          <a:bodyPr>
            <a:normAutofit/>
          </a:bodyPr>
          <a:lstStyle>
            <a:lvl1pPr marL="457200" indent="-45720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tx2"/>
                </a:solidFill>
                <a:latin typeface="+mn-lt"/>
              </a:defRPr>
            </a:lvl1pPr>
            <a:lvl2pPr marL="808038" indent="-3175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Здесь вы можете написать список ваших пунктов — или удалите нумерацию и напишите стандартный блок текста</a:t>
            </a:r>
          </a:p>
          <a:p>
            <a:pPr lvl="1"/>
            <a:r>
              <a:rPr lang="ru-RU" sz="2400" dirty="0">
                <a:latin typeface=""/>
              </a:rPr>
              <a:t>Место под подпункты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3"/>
            <a:ext cx="5572457" cy="570472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Место под вертикальный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5841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378438"/>
            <a:ext cx="5681221" cy="5656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808038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Напишите здесь поясняющий текст, если он нужен. Если нет, оставьте блок незаполненным. 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3"/>
            <a:ext cx="5572457" cy="5704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Место под 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2CBAB-1115-63E0-694F-5FD39CCFE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34" y="6297238"/>
            <a:ext cx="17672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цифр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59944" y="3563700"/>
            <a:ext cx="8272111" cy="15575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808038" indent="-317500" algn="ctr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ru-RU" sz="2400" dirty="0">
                <a:latin typeface=""/>
              </a:rPr>
              <a:t>Текст описания к важной цифре, на которой нужно сделать акцент в презентации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4672" y="1665288"/>
            <a:ext cx="8882655" cy="186433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##%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2CBAB-1115-63E0-694F-5FD39CCFE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34" y="6297238"/>
            <a:ext cx="17672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ремя пун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93496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1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7FDF5C29-3388-533B-07CB-087AFF532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21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2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C817620-6EC8-289C-B994-E6C357E637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02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FB0F4-4848-C98A-C256-050FA06E9B32}"/>
              </a:ext>
            </a:extLst>
          </p:cNvPr>
          <p:cNvSpPr txBox="1"/>
          <p:nvPr userDrawn="1"/>
        </p:nvSpPr>
        <p:spPr>
          <a:xfrm>
            <a:off x="3374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DBEE6-51FE-0079-9B5B-CC4E77D4D29E}"/>
              </a:ext>
            </a:extLst>
          </p:cNvPr>
          <p:cNvSpPr txBox="1"/>
          <p:nvPr userDrawn="1"/>
        </p:nvSpPr>
        <p:spPr>
          <a:xfrm>
            <a:off x="41728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730B9-061E-A79A-FDE2-E39DEC5A4662}"/>
              </a:ext>
            </a:extLst>
          </p:cNvPr>
          <p:cNvSpPr txBox="1"/>
          <p:nvPr userDrawn="1"/>
        </p:nvSpPr>
        <p:spPr>
          <a:xfrm>
            <a:off x="80209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7854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Место для поясняющего текста к изображению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1951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8130638-6347-08DD-58C9-C54EA5866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1690283"/>
            <a:ext cx="5467350" cy="424338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Вставьте сюда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9705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510" y="331434"/>
            <a:ext cx="11195930" cy="965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268" y="1677574"/>
            <a:ext cx="11185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Место для основного текста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25924-1B8F-5569-6F18-52F7449C008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52" y="6297238"/>
            <a:ext cx="17686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0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96" r:id="rId3"/>
    <p:sldLayoutId id="2147483697" r:id="rId4"/>
    <p:sldLayoutId id="2147483700" r:id="rId5"/>
    <p:sldLayoutId id="2147483703" r:id="rId6"/>
    <p:sldLayoutId id="2147483704" r:id="rId7"/>
    <p:sldLayoutId id="2147483710" r:id="rId8"/>
    <p:sldLayoutId id="2147483701" r:id="rId9"/>
    <p:sldLayoutId id="2147483702" r:id="rId10"/>
    <p:sldLayoutId id="2147483712" r:id="rId11"/>
    <p:sldLayoutId id="2147483706" r:id="rId12"/>
    <p:sldLayoutId id="2147483707" r:id="rId13"/>
    <p:sldLayoutId id="2147483709" r:id="rId14"/>
    <p:sldLayoutId id="2147483711" r:id="rId15"/>
    <p:sldLayoutId id="2147483708" r:id="rId16"/>
    <p:sldLayoutId id="2147483698" r:id="rId17"/>
    <p:sldLayoutId id="2147483705" r:id="rId18"/>
    <p:sldLayoutId id="2147483691" r:id="rId19"/>
    <p:sldLayoutId id="214748369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Loos Wide Regular" panose="020B06060201020203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None/>
        <a:defRPr sz="2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8" userDrawn="1">
          <p15:clr>
            <a:srgbClr val="F26B43"/>
          </p15:clr>
        </p15:guide>
        <p15:guide id="4" pos="279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3.emf"/><Relationship Id="rId7" Type="http://schemas.openxmlformats.org/officeDocument/2006/relationships/image" Target="../media/image6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7BE1D0A8-0291-F5A1-88D6-764B8940F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auto">
          <a:xfrm>
            <a:off x="2285999" y="2238918"/>
            <a:ext cx="7979555" cy="6649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4EE29C-973C-803C-130D-8AF036AB44C9}"/>
              </a:ext>
            </a:extLst>
          </p:cNvPr>
          <p:cNvSpPr txBox="1"/>
          <p:nvPr/>
        </p:nvSpPr>
        <p:spPr bwMode="auto">
          <a:xfrm>
            <a:off x="1760214" y="3241445"/>
            <a:ext cx="9031126" cy="10575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rgbClr val="D54836"/>
              </a:buClr>
              <a:buSzPts val="1400"/>
              <a:defRPr/>
            </a:pPr>
            <a:r>
              <a:rPr lang="ru-RU" sz="3200" dirty="0">
                <a:latin typeface="Roboto"/>
                <a:ea typeface="Roboto"/>
              </a:rPr>
              <a:t>НОВЫЕ ВОЗМОЖНОСТИ ДЛЯ </a:t>
            </a:r>
            <a:r>
              <a:rPr lang="ru-RU" sz="3200">
                <a:latin typeface="Roboto"/>
                <a:ea typeface="Roboto"/>
              </a:rPr>
              <a:t>СОЗДАНИЯ СОВРЕМЕННЫХ </a:t>
            </a:r>
            <a:r>
              <a:rPr lang="ru-RU" sz="3200" dirty="0">
                <a:latin typeface="Roboto"/>
                <a:ea typeface="Roboto"/>
              </a:rPr>
              <a:t>ИНТЕРЬЕРОВ</a:t>
            </a:r>
            <a:endParaRPr lang="ru-RU" sz="36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A2B265-EC52-793F-9A5D-3B206CA755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" y="303759"/>
            <a:ext cx="5032850" cy="5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B6897-AECC-5860-B9E6-BEC65D0D6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B70A1841-2772-BE5C-9E31-89AC701C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auto">
          <a:xfrm>
            <a:off x="3715406" y="3159671"/>
            <a:ext cx="4761187" cy="3967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87DE5A-5D5E-A69E-F1FF-8CC6D0BDAAC5}"/>
              </a:ext>
            </a:extLst>
          </p:cNvPr>
          <p:cNvSpPr txBox="1"/>
          <p:nvPr/>
        </p:nvSpPr>
        <p:spPr bwMode="auto">
          <a:xfrm>
            <a:off x="1760214" y="2279748"/>
            <a:ext cx="9031126" cy="7498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rgbClr val="D54836"/>
              </a:buClr>
              <a:buSzPts val="1400"/>
              <a:defRPr/>
            </a:pPr>
            <a:r>
              <a:rPr lang="ru-RU" sz="4400" dirty="0">
                <a:latin typeface="Roboto"/>
                <a:ea typeface="Roboto"/>
              </a:rPr>
              <a:t>ПРОДУКТОВАЯ ЛИНЕЙКА</a:t>
            </a:r>
            <a:endParaRPr lang="ru-RU" sz="48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6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19486-03CA-CC2F-1DEB-EA1F1E2EA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054429-DA3B-A3B7-3FEB-2AA13B7462A9}"/>
              </a:ext>
            </a:extLst>
          </p:cNvPr>
          <p:cNvSpPr txBox="1"/>
          <p:nvPr/>
        </p:nvSpPr>
        <p:spPr bwMode="auto">
          <a:xfrm>
            <a:off x="399009" y="381584"/>
            <a:ext cx="45074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latin typeface="Roboto"/>
                <a:cs typeface="Times New Roman"/>
              </a:rPr>
              <a:t>ОСНОВНАЯ </a:t>
            </a:r>
          </a:p>
          <a:p>
            <a:pPr>
              <a:defRPr/>
            </a:pPr>
            <a:r>
              <a:rPr lang="ru-RU" sz="3600" dirty="0">
                <a:latin typeface="Roboto"/>
                <a:cs typeface="Times New Roman"/>
              </a:rPr>
              <a:t>ЛИНЕЙКА </a:t>
            </a:r>
          </a:p>
          <a:p>
            <a:pPr>
              <a:defRPr/>
            </a:pPr>
            <a:r>
              <a:rPr lang="ru-RU" sz="3600" dirty="0">
                <a:latin typeface="Roboto"/>
                <a:cs typeface="Times New Roman"/>
              </a:rPr>
              <a:t>ПРОДУКЦИИ</a:t>
            </a:r>
            <a:endParaRPr lang="ru-RU" sz="3600" dirty="0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20A61AA4-47B2-2F43-2611-7A338DD47E41}"/>
              </a:ext>
            </a:extLst>
          </p:cNvPr>
          <p:cNvSpPr/>
          <p:nvPr/>
        </p:nvSpPr>
        <p:spPr bwMode="auto">
          <a:xfrm>
            <a:off x="399009" y="3429001"/>
            <a:ext cx="2054450" cy="1742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endParaRPr lang="ru-RU">
              <a:solidFill>
                <a:schemeClr val="tx2"/>
              </a:solidFill>
              <a:latin typeface="Loos Wide Regular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EE59CA3-AB90-F286-6EF9-2EF10FBAD4B1}"/>
              </a:ext>
            </a:extLst>
          </p:cNvPr>
          <p:cNvSpPr/>
          <p:nvPr/>
        </p:nvSpPr>
        <p:spPr bwMode="auto">
          <a:xfrm>
            <a:off x="2649535" y="3429000"/>
            <a:ext cx="2054450" cy="1742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endParaRPr lang="ru-RU">
              <a:solidFill>
                <a:schemeClr val="tx2"/>
              </a:solidFill>
              <a:latin typeface="Loos Wide Regular"/>
            </a:endParaRP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26E2909-0569-1174-4764-BFFDEAB003C8}"/>
              </a:ext>
            </a:extLst>
          </p:cNvPr>
          <p:cNvSpPr/>
          <p:nvPr/>
        </p:nvSpPr>
        <p:spPr bwMode="auto">
          <a:xfrm>
            <a:off x="4900061" y="3428999"/>
            <a:ext cx="2054450" cy="1742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endParaRPr lang="ru-RU">
              <a:solidFill>
                <a:schemeClr val="tx2"/>
              </a:solidFill>
              <a:latin typeface="Loos Wide Regular"/>
            </a:endParaRP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762AF8B2-210F-1536-B032-525C37D69C96}"/>
              </a:ext>
            </a:extLst>
          </p:cNvPr>
          <p:cNvSpPr/>
          <p:nvPr/>
        </p:nvSpPr>
        <p:spPr bwMode="auto">
          <a:xfrm>
            <a:off x="7150587" y="3428998"/>
            <a:ext cx="2054450" cy="1742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endParaRPr lang="ru-RU">
              <a:solidFill>
                <a:schemeClr val="tx2"/>
              </a:solidFill>
              <a:latin typeface="Loos Wide Regular"/>
            </a:endParaRP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BDDDD702-3DFD-1D4D-D80E-AEDB0F7F4186}"/>
              </a:ext>
            </a:extLst>
          </p:cNvPr>
          <p:cNvSpPr/>
          <p:nvPr/>
        </p:nvSpPr>
        <p:spPr bwMode="auto">
          <a:xfrm>
            <a:off x="9401113" y="3428997"/>
            <a:ext cx="2054450" cy="1742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endParaRPr lang="ru-RU">
              <a:solidFill>
                <a:schemeClr val="tx2"/>
              </a:solidFill>
              <a:latin typeface="Loos Wid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B8145-6D20-67CB-D0DE-F2D5B1181872}"/>
              </a:ext>
            </a:extLst>
          </p:cNvPr>
          <p:cNvSpPr txBox="1"/>
          <p:nvPr/>
        </p:nvSpPr>
        <p:spPr bwMode="auto">
          <a:xfrm>
            <a:off x="3486234" y="2928027"/>
            <a:ext cx="4656354" cy="30777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 dirty="0">
                <a:ln>
                  <a:noFill/>
                </a:ln>
                <a:latin typeface="Roboto Light"/>
                <a:ea typeface="Roboto Light"/>
                <a:cs typeface="Roboto Black"/>
              </a:rPr>
              <a:t>Брендовая коллекция </a:t>
            </a:r>
            <a:r>
              <a:rPr lang="en-US" sz="2000" b="1" i="0" u="none" strike="noStrike" cap="none" spc="0" dirty="0">
                <a:ln>
                  <a:noFill/>
                </a:ln>
                <a:latin typeface="Roboto Light"/>
                <a:ea typeface="Roboto Light"/>
                <a:cs typeface="Roboto Black"/>
              </a:rPr>
              <a:t>SOLUM</a:t>
            </a:r>
            <a:endParaRPr lang="ru-RU" sz="2000" b="1" i="0" u="none" strike="noStrike" cap="none" spc="0" dirty="0">
              <a:ln>
                <a:noFill/>
              </a:ln>
              <a:latin typeface="Roboto Light"/>
              <a:ea typeface="Roboto Light"/>
              <a:cs typeface="Roboto Blac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5B0B0E-824D-1FEF-AC2E-09BABD707D93}"/>
              </a:ext>
            </a:extLst>
          </p:cNvPr>
          <p:cNvSpPr txBox="1"/>
          <p:nvPr/>
        </p:nvSpPr>
        <p:spPr bwMode="auto">
          <a:xfrm>
            <a:off x="790705" y="3526418"/>
            <a:ext cx="1457221" cy="565146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latin typeface="Roboto"/>
                <a:ea typeface="Roboto"/>
              </a:rPr>
              <a:t>Коллекция декоров</a:t>
            </a:r>
            <a:endParaRPr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F614C9-0CE3-CF29-1060-79353756A720}"/>
              </a:ext>
            </a:extLst>
          </p:cNvPr>
          <p:cNvSpPr txBox="1"/>
          <p:nvPr/>
        </p:nvSpPr>
        <p:spPr bwMode="auto">
          <a:xfrm>
            <a:off x="527948" y="4110726"/>
            <a:ext cx="2215799" cy="4847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marL="285750" lvl="0" indent="-285750">
              <a:buClr>
                <a:srgbClr val="D54836"/>
              </a:buClr>
              <a:buSzPts val="1400"/>
              <a:buFont typeface="Wingdings"/>
              <a:buChar char="§"/>
              <a:defRPr sz="1400">
                <a:latin typeface="Roboto"/>
                <a:ea typeface="Roboto"/>
              </a:defRPr>
            </a:lvl1pPr>
          </a:lstStyle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Длина:  280</a:t>
            </a:r>
            <a:r>
              <a:rPr lang="en-US" sz="1050" dirty="0"/>
              <a:t>0 </a:t>
            </a:r>
            <a:r>
              <a:rPr lang="ru-RU" sz="1050" dirty="0"/>
              <a:t>мм</a:t>
            </a:r>
            <a:endParaRPr dirty="0"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Ширина: 2070 мм</a:t>
            </a:r>
            <a:endParaRPr dirty="0"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Толщина: 8-38 мм</a:t>
            </a:r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53D9B1-3928-5DA8-FAFF-216DB80D3F5E}"/>
              </a:ext>
            </a:extLst>
          </p:cNvPr>
          <p:cNvSpPr txBox="1"/>
          <p:nvPr/>
        </p:nvSpPr>
        <p:spPr bwMode="auto">
          <a:xfrm>
            <a:off x="3074574" y="3640448"/>
            <a:ext cx="1150217" cy="27699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>
                <a:ln>
                  <a:noFill/>
                </a:ln>
                <a:latin typeface="Roboto"/>
                <a:ea typeface="Roboto"/>
                <a:cs typeface="Roboto Black"/>
              </a:rPr>
              <a:t>КРОМКИ</a:t>
            </a:r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DA4EC-9222-9853-597C-362999240DA7}"/>
              </a:ext>
            </a:extLst>
          </p:cNvPr>
          <p:cNvSpPr txBox="1"/>
          <p:nvPr/>
        </p:nvSpPr>
        <p:spPr bwMode="auto">
          <a:xfrm>
            <a:off x="2636680" y="4021193"/>
            <a:ext cx="2145284" cy="4847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marL="285750" lvl="0" indent="-285750">
              <a:buClr>
                <a:srgbClr val="D54836"/>
              </a:buClr>
              <a:buSzPts val="1400"/>
              <a:buFont typeface="Wingdings"/>
              <a:buChar char="§"/>
              <a:defRPr sz="1400">
                <a:latin typeface="Roboto"/>
                <a:ea typeface="Roboto"/>
              </a:defRPr>
            </a:lvl1pPr>
          </a:lstStyle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Ширина: 0,4  </a:t>
            </a:r>
            <a:r>
              <a:rPr lang="en-US" sz="1050" dirty="0"/>
              <a:t>|  0,8  |  2,0</a:t>
            </a:r>
            <a:r>
              <a:rPr lang="ru-RU" sz="1050" dirty="0"/>
              <a:t> мм</a:t>
            </a:r>
            <a:endParaRPr dirty="0"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Толщина: </a:t>
            </a:r>
            <a:r>
              <a:rPr lang="en-US" sz="1050" dirty="0"/>
              <a:t>9  |  23  |  28  </a:t>
            </a:r>
            <a:br>
              <a:rPr lang="ru-RU" sz="1050" dirty="0"/>
            </a:br>
            <a:r>
              <a:rPr lang="ru-RU" sz="1050" dirty="0"/>
              <a:t>                </a:t>
            </a:r>
            <a:r>
              <a:rPr lang="en-US" sz="1050" dirty="0"/>
              <a:t> 35  |  43</a:t>
            </a:r>
            <a:r>
              <a:rPr lang="ru-RU" sz="1050" dirty="0"/>
              <a:t> мм</a:t>
            </a:r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57BF0C-4993-FD28-1CC8-533BD0BF8CEE}"/>
              </a:ext>
            </a:extLst>
          </p:cNvPr>
          <p:cNvSpPr txBox="1"/>
          <p:nvPr/>
        </p:nvSpPr>
        <p:spPr bwMode="auto">
          <a:xfrm>
            <a:off x="402791" y="4754126"/>
            <a:ext cx="25591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>
                <a:latin typeface="Roboto Light"/>
                <a:ea typeface="Roboto Light"/>
                <a:cs typeface="Roboto Black"/>
              </a:rPr>
              <a:t>150</a:t>
            </a:r>
            <a:r>
              <a:rPr lang="en-US" sz="1100">
                <a:latin typeface="Roboto Light"/>
                <a:ea typeface="Roboto Light"/>
                <a:cs typeface="Roboto Black"/>
              </a:rPr>
              <a:t> </a:t>
            </a:r>
            <a:r>
              <a:rPr lang="ru-RU" sz="1100">
                <a:latin typeface="Roboto Light"/>
                <a:ea typeface="Roboto Light"/>
                <a:cs typeface="Roboto Black"/>
              </a:rPr>
              <a:t>декоров  </a:t>
            </a:r>
            <a:r>
              <a:rPr lang="en-US" sz="1100">
                <a:latin typeface="Roboto Light"/>
                <a:ea typeface="Roboto Light"/>
                <a:cs typeface="Roboto Black"/>
              </a:rPr>
              <a:t>|   </a:t>
            </a:r>
            <a:r>
              <a:rPr lang="ru-RU" sz="1100">
                <a:latin typeface="Roboto Light"/>
                <a:ea typeface="Roboto Light"/>
                <a:cs typeface="Roboto Black"/>
              </a:rPr>
              <a:t>11</a:t>
            </a:r>
            <a:r>
              <a:rPr lang="en-US" sz="1100">
                <a:latin typeface="Roboto Light"/>
                <a:ea typeface="Roboto Light"/>
                <a:cs typeface="Roboto Black"/>
              </a:rPr>
              <a:t> </a:t>
            </a:r>
            <a:r>
              <a:rPr lang="ru-RU" sz="1100">
                <a:latin typeface="Roboto Light"/>
                <a:ea typeface="Roboto Light"/>
                <a:cs typeface="Roboto Black"/>
              </a:rPr>
              <a:t>тиснений</a:t>
            </a:r>
            <a:endParaRPr lang="en-US" sz="1100">
              <a:latin typeface="Roboto Light"/>
              <a:ea typeface="Roboto Light"/>
              <a:cs typeface="Roboto Black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37C554-3BA9-CFC7-9AB2-39088ABE473B}"/>
              </a:ext>
            </a:extLst>
          </p:cNvPr>
          <p:cNvSpPr txBox="1"/>
          <p:nvPr/>
        </p:nvSpPr>
        <p:spPr bwMode="auto">
          <a:xfrm>
            <a:off x="2707159" y="4765748"/>
            <a:ext cx="25591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>
                <a:latin typeface="Roboto Light"/>
                <a:ea typeface="Roboto Light"/>
                <a:cs typeface="Roboto Black"/>
              </a:rPr>
              <a:t>150</a:t>
            </a:r>
            <a:r>
              <a:rPr lang="en-US" sz="1100">
                <a:latin typeface="Roboto Light"/>
                <a:ea typeface="Roboto Light"/>
                <a:cs typeface="Roboto Black"/>
              </a:rPr>
              <a:t> </a:t>
            </a:r>
            <a:r>
              <a:rPr lang="ru-RU" sz="1100">
                <a:latin typeface="Roboto Light"/>
                <a:ea typeface="Roboto Light"/>
                <a:cs typeface="Roboto Black"/>
              </a:rPr>
              <a:t>декоров  </a:t>
            </a:r>
            <a:r>
              <a:rPr lang="en-US" sz="1100">
                <a:latin typeface="Roboto Light"/>
                <a:ea typeface="Roboto Light"/>
                <a:cs typeface="Roboto Black"/>
              </a:rPr>
              <a:t>|   </a:t>
            </a:r>
            <a:r>
              <a:rPr lang="ru-RU" sz="1100">
                <a:latin typeface="Roboto Light"/>
                <a:ea typeface="Roboto Light"/>
                <a:cs typeface="Roboto Black"/>
              </a:rPr>
              <a:t>11</a:t>
            </a:r>
            <a:r>
              <a:rPr lang="en-US" sz="1100">
                <a:latin typeface="Roboto Light"/>
                <a:ea typeface="Roboto Light"/>
                <a:cs typeface="Roboto Black"/>
              </a:rPr>
              <a:t> </a:t>
            </a:r>
            <a:r>
              <a:rPr lang="ru-RU" sz="1100">
                <a:latin typeface="Roboto Light"/>
                <a:ea typeface="Roboto Light"/>
                <a:cs typeface="Roboto Black"/>
              </a:rPr>
              <a:t>тиснений</a:t>
            </a:r>
            <a:endParaRPr lang="en-US" sz="1100">
              <a:latin typeface="Roboto Light"/>
              <a:ea typeface="Roboto Light"/>
              <a:cs typeface="Roboto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B17DE6-AA81-C2B1-BB0D-2366366F3623}"/>
              </a:ext>
            </a:extLst>
          </p:cNvPr>
          <p:cNvSpPr txBox="1"/>
          <p:nvPr/>
        </p:nvSpPr>
        <p:spPr bwMode="auto">
          <a:xfrm>
            <a:off x="5304169" y="3626019"/>
            <a:ext cx="1150217" cy="27699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>
                <a:ln>
                  <a:noFill/>
                </a:ln>
                <a:latin typeface="Roboto"/>
                <a:ea typeface="Roboto"/>
                <a:cs typeface="Roboto Black"/>
              </a:rPr>
              <a:t>HPL</a:t>
            </a:r>
            <a:endParaRPr lang="ru-RU" b="1" i="0" u="none" strike="noStrike" cap="none" spc="0">
              <a:ln>
                <a:noFill/>
              </a:ln>
              <a:latin typeface="Roboto"/>
              <a:ea typeface="Roboto"/>
              <a:cs typeface="Roboto Black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13974E-1592-B6F3-2528-0A8D61093D52}"/>
              </a:ext>
            </a:extLst>
          </p:cNvPr>
          <p:cNvSpPr txBox="1"/>
          <p:nvPr/>
        </p:nvSpPr>
        <p:spPr bwMode="auto">
          <a:xfrm>
            <a:off x="5048362" y="3985813"/>
            <a:ext cx="2215799" cy="4847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marL="285750" lvl="0" indent="-285750">
              <a:buClr>
                <a:srgbClr val="D54836"/>
              </a:buClr>
              <a:buSzPts val="1400"/>
              <a:buFont typeface="Wingdings"/>
              <a:buChar char="§"/>
              <a:defRPr sz="1400">
                <a:latin typeface="Roboto"/>
                <a:ea typeface="Roboto"/>
              </a:defRPr>
            </a:lvl1pPr>
          </a:lstStyle>
          <a:p>
            <a:pPr>
              <a:buSzPct val="100000"/>
              <a:buFont typeface="Arial"/>
              <a:buChar char="•"/>
              <a:defRPr/>
            </a:pPr>
            <a:r>
              <a:rPr lang="ru-RU" sz="1050"/>
              <a:t>Длина:  280</a:t>
            </a:r>
            <a:r>
              <a:rPr lang="en-US" sz="1050"/>
              <a:t>0 </a:t>
            </a:r>
            <a:r>
              <a:rPr lang="ru-RU" sz="1050"/>
              <a:t>мм</a:t>
            </a:r>
            <a:endParaRPr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/>
              <a:t>Ширина: </a:t>
            </a:r>
            <a:r>
              <a:rPr lang="en-US" sz="1050"/>
              <a:t>132</a:t>
            </a:r>
            <a:r>
              <a:rPr lang="ru-RU" sz="1050"/>
              <a:t>0 мм</a:t>
            </a:r>
            <a:endParaRPr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/>
              <a:t>Толщина: </a:t>
            </a:r>
            <a:r>
              <a:rPr lang="en-US" sz="1050"/>
              <a:t>0,7</a:t>
            </a:r>
            <a:r>
              <a:rPr lang="ru-RU" sz="1050"/>
              <a:t> мм</a:t>
            </a:r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C4D5C6-9863-6ABC-882D-7074440EFCEE}"/>
              </a:ext>
            </a:extLst>
          </p:cNvPr>
          <p:cNvSpPr txBox="1"/>
          <p:nvPr/>
        </p:nvSpPr>
        <p:spPr bwMode="auto">
          <a:xfrm>
            <a:off x="4906416" y="4765748"/>
            <a:ext cx="25591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>
                <a:latin typeface="Roboto Light"/>
                <a:ea typeface="Roboto Light"/>
                <a:cs typeface="Roboto Black"/>
              </a:rPr>
              <a:t>148 </a:t>
            </a:r>
            <a:r>
              <a:rPr lang="ru-RU" sz="1100">
                <a:latin typeface="Roboto Light"/>
                <a:ea typeface="Roboto Light"/>
                <a:cs typeface="Roboto Black"/>
              </a:rPr>
              <a:t>декоров  </a:t>
            </a:r>
            <a:r>
              <a:rPr lang="en-US" sz="1100">
                <a:latin typeface="Roboto Light"/>
                <a:ea typeface="Roboto Light"/>
                <a:cs typeface="Roboto Black"/>
              </a:rPr>
              <a:t>|   </a:t>
            </a:r>
            <a:r>
              <a:rPr lang="ru-RU" sz="1100">
                <a:latin typeface="Roboto Light"/>
                <a:ea typeface="Roboto Light"/>
                <a:cs typeface="Roboto Black"/>
              </a:rPr>
              <a:t>11</a:t>
            </a:r>
            <a:r>
              <a:rPr lang="en-US" sz="1100">
                <a:latin typeface="Roboto Light"/>
                <a:ea typeface="Roboto Light"/>
                <a:cs typeface="Roboto Black"/>
              </a:rPr>
              <a:t> </a:t>
            </a:r>
            <a:r>
              <a:rPr lang="ru-RU" sz="1100">
                <a:latin typeface="Roboto Light"/>
                <a:ea typeface="Roboto Light"/>
                <a:cs typeface="Roboto Black"/>
              </a:rPr>
              <a:t>тиснений</a:t>
            </a:r>
            <a:endParaRPr lang="en-US" sz="1100">
              <a:latin typeface="Roboto Light"/>
              <a:ea typeface="Roboto Light"/>
              <a:cs typeface="Roboto Black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ABCAD-74C3-7D48-C184-F551E16BC47C}"/>
              </a:ext>
            </a:extLst>
          </p:cNvPr>
          <p:cNvSpPr txBox="1"/>
          <p:nvPr/>
        </p:nvSpPr>
        <p:spPr bwMode="auto">
          <a:xfrm>
            <a:off x="7346663" y="3615414"/>
            <a:ext cx="1738800" cy="27699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>
                <a:ln>
                  <a:noFill/>
                </a:ln>
                <a:latin typeface="Roboto"/>
                <a:ea typeface="Roboto"/>
                <a:cs typeface="Roboto Black"/>
              </a:rPr>
              <a:t>HPL-compact</a:t>
            </a:r>
            <a:endParaRPr lang="ru-RU" b="1" i="0" u="none" strike="noStrike" cap="none" spc="0">
              <a:ln>
                <a:noFill/>
              </a:ln>
              <a:latin typeface="Roboto"/>
              <a:ea typeface="Roboto"/>
              <a:cs typeface="Roboto Black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AE3EAC-073D-3D8F-7DAC-6675D29E5BD3}"/>
              </a:ext>
            </a:extLst>
          </p:cNvPr>
          <p:cNvSpPr txBox="1"/>
          <p:nvPr/>
        </p:nvSpPr>
        <p:spPr bwMode="auto">
          <a:xfrm>
            <a:off x="7325473" y="3954716"/>
            <a:ext cx="1879564" cy="807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marL="285750" lvl="0" indent="-285750">
              <a:buClr>
                <a:srgbClr val="D54836"/>
              </a:buClr>
              <a:buSzPts val="1400"/>
              <a:buFont typeface="Wingdings"/>
              <a:buChar char="§"/>
              <a:defRPr sz="1400">
                <a:latin typeface="Roboto"/>
                <a:ea typeface="Roboto"/>
              </a:defRPr>
            </a:lvl1pPr>
          </a:lstStyle>
          <a:p>
            <a:pPr>
              <a:buSzPct val="100000"/>
              <a:buFont typeface="Arial"/>
              <a:buChar char="•"/>
              <a:defRPr/>
            </a:pPr>
            <a:r>
              <a:rPr lang="ru-RU" sz="1050"/>
              <a:t>Длина:  </a:t>
            </a:r>
            <a:r>
              <a:rPr lang="en-US" sz="1050"/>
              <a:t>41</a:t>
            </a:r>
            <a:r>
              <a:rPr lang="ru-RU" sz="1050"/>
              <a:t>0</a:t>
            </a:r>
            <a:r>
              <a:rPr lang="en-US" sz="1050"/>
              <a:t>0  |  3050</a:t>
            </a:r>
            <a:r>
              <a:rPr lang="ru-RU" sz="1050"/>
              <a:t>*</a:t>
            </a:r>
            <a:r>
              <a:rPr lang="en-US" sz="1050"/>
              <a:t> </a:t>
            </a:r>
            <a:r>
              <a:rPr lang="ru-RU" sz="1050"/>
              <a:t>мм</a:t>
            </a:r>
            <a:endParaRPr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/>
              <a:t>Ширина: </a:t>
            </a:r>
            <a:r>
              <a:rPr lang="en-US" sz="1050"/>
              <a:t>132</a:t>
            </a:r>
            <a:r>
              <a:rPr lang="ru-RU" sz="1050"/>
              <a:t>0 мм</a:t>
            </a:r>
            <a:endParaRPr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/>
              <a:t>Толщина: </a:t>
            </a:r>
            <a:r>
              <a:rPr lang="en-US" sz="1050"/>
              <a:t>12</a:t>
            </a:r>
            <a:r>
              <a:rPr lang="ru-RU" sz="1050"/>
              <a:t> мм</a:t>
            </a:r>
            <a:br>
              <a:rPr lang="ru-RU" sz="1050"/>
            </a:br>
            <a:br>
              <a:rPr lang="ru-RU" sz="1050"/>
            </a:br>
            <a:r>
              <a:rPr lang="ru-RU" sz="1050"/>
              <a:t>                         </a:t>
            </a:r>
            <a:r>
              <a:rPr lang="ru-RU" sz="1000"/>
              <a:t>* под заказ</a:t>
            </a:r>
            <a:endParaRPr lang="ru-RU" sz="10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1DF4D-E83A-DDEE-2690-F090D3DD7A05}"/>
              </a:ext>
            </a:extLst>
          </p:cNvPr>
          <p:cNvSpPr txBox="1"/>
          <p:nvPr/>
        </p:nvSpPr>
        <p:spPr bwMode="auto">
          <a:xfrm>
            <a:off x="7471889" y="4765748"/>
            <a:ext cx="10511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>
                <a:latin typeface="Roboto Light"/>
                <a:ea typeface="Roboto Light"/>
                <a:cs typeface="Roboto Black"/>
              </a:rPr>
              <a:t>18 </a:t>
            </a:r>
            <a:r>
              <a:rPr lang="ru-RU" sz="1100">
                <a:latin typeface="Roboto Light"/>
                <a:ea typeface="Roboto Light"/>
                <a:cs typeface="Roboto Black"/>
              </a:rPr>
              <a:t>декоров  </a:t>
            </a:r>
            <a:endParaRPr lang="en-US" sz="1100">
              <a:latin typeface="Roboto Light"/>
              <a:ea typeface="Roboto Light"/>
              <a:cs typeface="Roboto Black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B43C4-0185-E2D9-8B75-5300C983D85A}"/>
              </a:ext>
            </a:extLst>
          </p:cNvPr>
          <p:cNvSpPr txBox="1"/>
          <p:nvPr/>
        </p:nvSpPr>
        <p:spPr bwMode="auto">
          <a:xfrm>
            <a:off x="9504927" y="3626019"/>
            <a:ext cx="1738800" cy="27699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i="0" u="none" strike="noStrike" cap="none" spc="0">
                <a:ln>
                  <a:noFill/>
                </a:ln>
                <a:latin typeface="Roboto"/>
                <a:ea typeface="Roboto"/>
                <a:cs typeface="Roboto Black"/>
              </a:rPr>
              <a:t>C</a:t>
            </a:r>
            <a:r>
              <a:rPr lang="ru-RU" b="1" i="0" u="none" strike="noStrike" cap="none" spc="0">
                <a:ln>
                  <a:noFill/>
                </a:ln>
                <a:latin typeface="Roboto"/>
                <a:ea typeface="Roboto"/>
                <a:cs typeface="Roboto Black"/>
              </a:rPr>
              <a:t>ТОЛЕШИЦЫ</a:t>
            </a:r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C69E4A-AEB8-FF37-3B61-66A5B4BFADF2}"/>
              </a:ext>
            </a:extLst>
          </p:cNvPr>
          <p:cNvSpPr txBox="1"/>
          <p:nvPr/>
        </p:nvSpPr>
        <p:spPr bwMode="auto">
          <a:xfrm>
            <a:off x="9456514" y="3965321"/>
            <a:ext cx="2125522" cy="807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marL="285750" lvl="0" indent="-285750">
              <a:buClr>
                <a:srgbClr val="D54836"/>
              </a:buClr>
              <a:buSzPts val="1400"/>
              <a:buFont typeface="Wingdings"/>
              <a:buChar char="§"/>
              <a:defRPr sz="1400">
                <a:latin typeface="Roboto"/>
                <a:ea typeface="Roboto"/>
              </a:defRPr>
            </a:lvl1pPr>
          </a:lstStyle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Длина:  </a:t>
            </a:r>
            <a:r>
              <a:rPr lang="en-US" sz="1050" dirty="0"/>
              <a:t>41</a:t>
            </a:r>
            <a:r>
              <a:rPr lang="ru-RU" sz="1050" dirty="0"/>
              <a:t>0</a:t>
            </a:r>
            <a:r>
              <a:rPr lang="en-US" sz="1050" dirty="0"/>
              <a:t>0  |  3050</a:t>
            </a:r>
            <a:r>
              <a:rPr lang="ru-RU" sz="1050" dirty="0"/>
              <a:t>*</a:t>
            </a:r>
            <a:r>
              <a:rPr lang="en-US" sz="1050" dirty="0"/>
              <a:t> </a:t>
            </a:r>
            <a:r>
              <a:rPr lang="ru-RU" sz="1050" dirty="0"/>
              <a:t>мм</a:t>
            </a:r>
            <a:endParaRPr dirty="0"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Ширина: 600 мм</a:t>
            </a:r>
            <a:endParaRPr dirty="0"/>
          </a:p>
          <a:p>
            <a:pPr>
              <a:buSzPct val="100000"/>
              <a:buFont typeface="Arial"/>
              <a:buChar char="•"/>
              <a:defRPr/>
            </a:pPr>
            <a:r>
              <a:rPr lang="ru-RU" sz="1050" dirty="0"/>
              <a:t>Толщина: 38 мм</a:t>
            </a:r>
            <a:br>
              <a:rPr lang="ru-RU" sz="1050" dirty="0"/>
            </a:br>
            <a:br>
              <a:rPr lang="ru-RU" sz="1050" dirty="0"/>
            </a:br>
            <a:r>
              <a:rPr lang="ru-RU" sz="1050" dirty="0"/>
              <a:t>                         </a:t>
            </a:r>
            <a:r>
              <a:rPr lang="ru-RU" sz="1000" dirty="0"/>
              <a:t>* под заказ</a:t>
            </a:r>
            <a:endParaRPr lang="ru-RU" sz="10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83A80-2EE3-B1A8-A60A-8FE1A6ED4FA3}"/>
              </a:ext>
            </a:extLst>
          </p:cNvPr>
          <p:cNvSpPr txBox="1"/>
          <p:nvPr/>
        </p:nvSpPr>
        <p:spPr bwMode="auto">
          <a:xfrm>
            <a:off x="9848773" y="4765748"/>
            <a:ext cx="10511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>
                <a:latin typeface="Roboto Light"/>
                <a:ea typeface="Roboto Light"/>
                <a:cs typeface="Roboto Black"/>
              </a:rPr>
              <a:t>49</a:t>
            </a:r>
            <a:r>
              <a:rPr lang="en-US" sz="1100">
                <a:latin typeface="Roboto Light"/>
                <a:ea typeface="Roboto Light"/>
                <a:cs typeface="Roboto Black"/>
              </a:rPr>
              <a:t> </a:t>
            </a:r>
            <a:r>
              <a:rPr lang="ru-RU" sz="1100">
                <a:latin typeface="Roboto Light"/>
                <a:ea typeface="Roboto Light"/>
                <a:cs typeface="Roboto Black"/>
              </a:rPr>
              <a:t>декоров  </a:t>
            </a:r>
            <a:endParaRPr lang="en-US" sz="1100">
              <a:latin typeface="Roboto Light"/>
              <a:ea typeface="Roboto Light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67470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ED7373-0BEE-FC96-FC71-56E346EAAB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0253" y="264616"/>
            <a:ext cx="11393447" cy="63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3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0E730-0AB6-FD45-D0B0-4CD417378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3">
            <a:extLst>
              <a:ext uri="{FF2B5EF4-FFF2-40B4-BE49-F238E27FC236}">
                <a16:creationId xmlns:a16="http://schemas.microsoft.com/office/drawing/2014/main" id="{73B363FD-42EF-43CE-E25D-2C15245EE3A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5" name="Сквиркл">
            <a:extLst>
              <a:ext uri="{FF2B5EF4-FFF2-40B4-BE49-F238E27FC236}">
                <a16:creationId xmlns:a16="http://schemas.microsoft.com/office/drawing/2014/main" id="{A9FD39A8-B232-193E-75CD-4E2EC1B1A3F9}"/>
              </a:ext>
            </a:extLst>
          </p:cNvPr>
          <p:cNvSpPr/>
          <p:nvPr/>
        </p:nvSpPr>
        <p:spPr>
          <a:xfrm>
            <a:off x="442913" y="441325"/>
            <a:ext cx="4777633" cy="1690827"/>
          </a:xfrm>
          <a:prstGeom prst="roundRect">
            <a:avLst>
              <a:gd name="adj" fmla="val 15022"/>
            </a:avLst>
          </a:prstGeom>
          <a:solidFill>
            <a:srgbClr val="FFFFFF">
              <a:alpha val="74902"/>
            </a:srgbClr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Коллекция декоров </a:t>
            </a:r>
            <a:b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150 декоров </a:t>
            </a:r>
            <a:r>
              <a:rPr lang="en-US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11 тиснений</a:t>
            </a:r>
            <a:b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ru-RU" dirty="0">
              <a:solidFill>
                <a:srgbClr val="064D4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Длина:  280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Ширина: 2070 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Толщина: 8-38 мм</a:t>
            </a:r>
          </a:p>
        </p:txBody>
      </p:sp>
    </p:spTree>
    <p:extLst>
      <p:ext uri="{BB962C8B-B14F-4D97-AF65-F5344CB8AC3E}">
        <p14:creationId xmlns:p14="http://schemas.microsoft.com/office/powerpoint/2010/main" val="333868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3B6EF-BF86-CF39-BFEF-85535D1E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02711D38-98A2-2F25-A56C-E4DE5571D3F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A53513BF-C3C7-ABAB-375E-ACC619B51C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069" y="4899659"/>
            <a:ext cx="583387" cy="176783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09C355DE-764D-EE64-316B-AA4E61A283A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069" y="5067300"/>
            <a:ext cx="1212938" cy="176784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E1DD0953-2BFB-0202-1322-4A4B5A4B3F1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069" y="5234635"/>
            <a:ext cx="583476" cy="177088"/>
          </a:xfrm>
          <a:prstGeom prst="rect">
            <a:avLst/>
          </a:prstGeom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9132CDF6-D7CC-C9DD-0071-17BA9F3CB39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956" y="2723388"/>
            <a:ext cx="655472" cy="176784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94B67C12-8366-9ED6-2952-C58C6E0EE70C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956" y="2891027"/>
            <a:ext cx="716559" cy="176784"/>
          </a:xfrm>
          <a:prstGeom prst="rect">
            <a:avLst/>
          </a:prstGeom>
        </p:spPr>
      </p:pic>
      <p:pic>
        <p:nvPicPr>
          <p:cNvPr id="8" name="object 10">
            <a:extLst>
              <a:ext uri="{FF2B5EF4-FFF2-40B4-BE49-F238E27FC236}">
                <a16:creationId xmlns:a16="http://schemas.microsoft.com/office/drawing/2014/main" id="{DADC4EC5-83A6-C70A-2C5F-994B6A0546B5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956" y="3058667"/>
            <a:ext cx="684110" cy="17678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5EAED1-F216-8F60-9921-AA00BEC52387}"/>
              </a:ext>
            </a:extLst>
          </p:cNvPr>
          <p:cNvCxnSpPr>
            <a:cxnSpLocks/>
          </p:cNvCxnSpPr>
          <p:nvPr/>
        </p:nvCxnSpPr>
        <p:spPr>
          <a:xfrm flipH="1">
            <a:off x="6228635" y="3308173"/>
            <a:ext cx="993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7731945-878B-B40F-FEC7-892A64671950}"/>
              </a:ext>
            </a:extLst>
          </p:cNvPr>
          <p:cNvCxnSpPr>
            <a:cxnSpLocks/>
          </p:cNvCxnSpPr>
          <p:nvPr/>
        </p:nvCxnSpPr>
        <p:spPr>
          <a:xfrm flipH="1">
            <a:off x="8307069" y="5494324"/>
            <a:ext cx="11522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4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B52CD-5F34-B6F4-BD24-57EA093F9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F0553EA2-5FC0-D2DF-9302-3858442F3D2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25" name="Сквиркл">
            <a:extLst>
              <a:ext uri="{FF2B5EF4-FFF2-40B4-BE49-F238E27FC236}">
                <a16:creationId xmlns:a16="http://schemas.microsoft.com/office/drawing/2014/main" id="{4B1CF560-93B6-3268-5108-F8C1E493C5E5}"/>
              </a:ext>
            </a:extLst>
          </p:cNvPr>
          <p:cNvSpPr/>
          <p:nvPr/>
        </p:nvSpPr>
        <p:spPr>
          <a:xfrm>
            <a:off x="442913" y="441325"/>
            <a:ext cx="4777633" cy="1690827"/>
          </a:xfrm>
          <a:prstGeom prst="roundRect">
            <a:avLst>
              <a:gd name="adj" fmla="val 15022"/>
            </a:avLst>
          </a:prstGeom>
          <a:solidFill>
            <a:srgbClr val="FFFFFF">
              <a:alpha val="74902"/>
            </a:srgbClr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КРОМКА </a:t>
            </a:r>
            <a:b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150 декоров </a:t>
            </a:r>
            <a:r>
              <a:rPr lang="en-US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11 тиснений</a:t>
            </a:r>
            <a:b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ru-RU" dirty="0">
              <a:solidFill>
                <a:srgbClr val="064D4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Ширина: 0,4  </a:t>
            </a:r>
            <a:r>
              <a:rPr lang="en-US" sz="1400" dirty="0">
                <a:solidFill>
                  <a:schemeClr val="tx1"/>
                </a:solidFill>
              </a:rPr>
              <a:t>|  0,8  |  2,0</a:t>
            </a:r>
            <a:r>
              <a:rPr lang="ru-RU" sz="1400" dirty="0">
                <a:solidFill>
                  <a:schemeClr val="tx1"/>
                </a:solidFill>
              </a:rPr>
              <a:t> 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Толщина: </a:t>
            </a:r>
            <a:r>
              <a:rPr lang="en-US" sz="1400" dirty="0">
                <a:solidFill>
                  <a:schemeClr val="tx1"/>
                </a:solidFill>
              </a:rPr>
              <a:t>9  |  23  |  28  |  35  |  43</a:t>
            </a:r>
            <a:r>
              <a:rPr lang="ru-RU" sz="1400" dirty="0">
                <a:solidFill>
                  <a:schemeClr val="tx1"/>
                </a:solidFill>
              </a:rPr>
              <a:t> мм</a:t>
            </a:r>
          </a:p>
        </p:txBody>
      </p:sp>
    </p:spTree>
    <p:extLst>
      <p:ext uri="{BB962C8B-B14F-4D97-AF65-F5344CB8AC3E}">
        <p14:creationId xmlns:p14="http://schemas.microsoft.com/office/powerpoint/2010/main" val="17183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38E8-927A-CF56-0618-D896C1244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3">
            <a:extLst>
              <a:ext uri="{FF2B5EF4-FFF2-40B4-BE49-F238E27FC236}">
                <a16:creationId xmlns:a16="http://schemas.microsoft.com/office/drawing/2014/main" id="{B7691A24-82D2-411F-1675-E37032FCE1B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2" name="object 4">
            <a:extLst>
              <a:ext uri="{FF2B5EF4-FFF2-40B4-BE49-F238E27FC236}">
                <a16:creationId xmlns:a16="http://schemas.microsoft.com/office/drawing/2014/main" id="{C6E5825C-DFFC-B3E3-FF60-510D85F3708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871" y="5565952"/>
            <a:ext cx="610539" cy="17678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DB8E5807-F52A-AB30-E0AF-5B6A1B62D00C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871" y="5733592"/>
            <a:ext cx="1216469" cy="176784"/>
          </a:xfrm>
          <a:prstGeom prst="rect">
            <a:avLst/>
          </a:prstGeom>
        </p:spPr>
      </p:pic>
      <p:pic>
        <p:nvPicPr>
          <p:cNvPr id="14" name="object 6">
            <a:extLst>
              <a:ext uri="{FF2B5EF4-FFF2-40B4-BE49-F238E27FC236}">
                <a16:creationId xmlns:a16="http://schemas.microsoft.com/office/drawing/2014/main" id="{232CE155-B286-5E37-25E6-E4945E73B79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871" y="5901232"/>
            <a:ext cx="494639" cy="176784"/>
          </a:xfrm>
          <a:prstGeom prst="rect">
            <a:avLst/>
          </a:prstGeom>
        </p:spPr>
      </p:pic>
      <p:pic>
        <p:nvPicPr>
          <p:cNvPr id="15" name="object 8">
            <a:extLst>
              <a:ext uri="{FF2B5EF4-FFF2-40B4-BE49-F238E27FC236}">
                <a16:creationId xmlns:a16="http://schemas.microsoft.com/office/drawing/2014/main" id="{A7BC9CAD-AB2D-4CD7-AAB8-AFFF175CA0D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3" y="2866008"/>
            <a:ext cx="618591" cy="176784"/>
          </a:xfrm>
          <a:prstGeom prst="rect">
            <a:avLst/>
          </a:prstGeom>
        </p:spPr>
      </p:pic>
      <p:pic>
        <p:nvPicPr>
          <p:cNvPr id="16" name="object 9">
            <a:extLst>
              <a:ext uri="{FF2B5EF4-FFF2-40B4-BE49-F238E27FC236}">
                <a16:creationId xmlns:a16="http://schemas.microsoft.com/office/drawing/2014/main" id="{AF56B892-F57E-1B0B-CF62-F77A0AD8D09B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3" y="3033648"/>
            <a:ext cx="1313815" cy="176784"/>
          </a:xfrm>
          <a:prstGeom prst="rect">
            <a:avLst/>
          </a:prstGeom>
        </p:spPr>
      </p:pic>
      <p:pic>
        <p:nvPicPr>
          <p:cNvPr id="17" name="object 10">
            <a:extLst>
              <a:ext uri="{FF2B5EF4-FFF2-40B4-BE49-F238E27FC236}">
                <a16:creationId xmlns:a16="http://schemas.microsoft.com/office/drawing/2014/main" id="{611EA327-8C2E-E43F-E3E3-564DA13CB7E5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3" y="3200984"/>
            <a:ext cx="387705" cy="17708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F6EF1F8-2DED-F436-CFE0-6292B3EA9649}"/>
              </a:ext>
            </a:extLst>
          </p:cNvPr>
          <p:cNvCxnSpPr>
            <a:cxnSpLocks/>
          </p:cNvCxnSpPr>
          <p:nvPr/>
        </p:nvCxnSpPr>
        <p:spPr>
          <a:xfrm flipH="1">
            <a:off x="4307570" y="6145966"/>
            <a:ext cx="13916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B5A90A-D80C-B57A-B658-F5194B9C7D90}"/>
              </a:ext>
            </a:extLst>
          </p:cNvPr>
          <p:cNvCxnSpPr>
            <a:cxnSpLocks/>
          </p:cNvCxnSpPr>
          <p:nvPr/>
        </p:nvCxnSpPr>
        <p:spPr>
          <a:xfrm flipH="1">
            <a:off x="543153" y="3429000"/>
            <a:ext cx="11522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0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A54E2-0420-7ABD-697A-9FDB5BF2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BA33B241-146B-BF3A-DB47-9619CE10058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" y="3426"/>
            <a:ext cx="12190476" cy="6854568"/>
          </a:xfrm>
          <a:prstGeom prst="rect">
            <a:avLst/>
          </a:prstGeom>
        </p:spPr>
      </p:pic>
      <p:sp>
        <p:nvSpPr>
          <p:cNvPr id="4" name="Сквиркл">
            <a:extLst>
              <a:ext uri="{FF2B5EF4-FFF2-40B4-BE49-F238E27FC236}">
                <a16:creationId xmlns:a16="http://schemas.microsoft.com/office/drawing/2014/main" id="{7EE45EAD-AFCA-B315-808A-BE4E73617A7D}"/>
              </a:ext>
            </a:extLst>
          </p:cNvPr>
          <p:cNvSpPr/>
          <p:nvPr/>
        </p:nvSpPr>
        <p:spPr>
          <a:xfrm>
            <a:off x="442913" y="441325"/>
            <a:ext cx="4777633" cy="1690827"/>
          </a:xfrm>
          <a:prstGeom prst="roundRect">
            <a:avLst>
              <a:gd name="adj" fmla="val 15022"/>
            </a:avLst>
          </a:prstGeom>
          <a:solidFill>
            <a:srgbClr val="FFFFFF">
              <a:alpha val="74902"/>
            </a:srgbClr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СТОЛЕШНИЦА </a:t>
            </a: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49 декоров </a:t>
            </a:r>
            <a:b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ru-RU" dirty="0">
              <a:solidFill>
                <a:srgbClr val="064D4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Длина: </a:t>
            </a:r>
            <a:r>
              <a:rPr lang="en-US" sz="1400" dirty="0">
                <a:solidFill>
                  <a:schemeClr val="tx1"/>
                </a:solidFill>
              </a:rPr>
              <a:t>41</a:t>
            </a:r>
            <a:r>
              <a:rPr lang="ru-RU" sz="1400" dirty="0">
                <a:solidFill>
                  <a:schemeClr val="tx1"/>
                </a:solidFill>
              </a:rPr>
              <a:t>0</a:t>
            </a:r>
            <a:r>
              <a:rPr lang="en-US" sz="1400" dirty="0">
                <a:solidFill>
                  <a:schemeClr val="tx1"/>
                </a:solidFill>
              </a:rPr>
              <a:t>0  |  3050 </a:t>
            </a:r>
            <a:r>
              <a:rPr lang="ru-RU" sz="1400" dirty="0">
                <a:solidFill>
                  <a:schemeClr val="tx1"/>
                </a:solidFill>
              </a:rPr>
              <a:t>(под заказ)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Ширина: 600 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Толщина: 38 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Состав: влагостойкая ДСП + </a:t>
            </a:r>
            <a:r>
              <a:rPr lang="en-US" sz="1400" dirty="0">
                <a:solidFill>
                  <a:schemeClr val="tx1"/>
                </a:solidFill>
              </a:rPr>
              <a:t>CPL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оверлей</a:t>
            </a:r>
          </a:p>
        </p:txBody>
      </p:sp>
    </p:spTree>
    <p:extLst>
      <p:ext uri="{BB962C8B-B14F-4D97-AF65-F5344CB8AC3E}">
        <p14:creationId xmlns:p14="http://schemas.microsoft.com/office/powerpoint/2010/main" val="3116317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C7CE-1E51-AAC6-6C7C-35B7FA5D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043B8B32-1FEE-BDD6-73C3-F6CF19FEAA5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Сквиркл">
            <a:extLst>
              <a:ext uri="{FF2B5EF4-FFF2-40B4-BE49-F238E27FC236}">
                <a16:creationId xmlns:a16="http://schemas.microsoft.com/office/drawing/2014/main" id="{04AB887C-0F07-B0E2-0D94-465FC87E5968}"/>
              </a:ext>
            </a:extLst>
          </p:cNvPr>
          <p:cNvSpPr/>
          <p:nvPr/>
        </p:nvSpPr>
        <p:spPr>
          <a:xfrm>
            <a:off x="442913" y="441325"/>
            <a:ext cx="4777633" cy="1690827"/>
          </a:xfrm>
          <a:prstGeom prst="roundRect">
            <a:avLst>
              <a:gd name="adj" fmla="val 15022"/>
            </a:avLst>
          </a:prstGeom>
          <a:solidFill>
            <a:srgbClr val="FFFFFF">
              <a:alpha val="74902"/>
            </a:srgbClr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HPL</a:t>
            </a:r>
            <a: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b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r>
              <a:rPr lang="en-US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48</a:t>
            </a: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декоров </a:t>
            </a:r>
            <a:r>
              <a:rPr lang="en-US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11 тиснений</a:t>
            </a:r>
            <a:b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ru-RU" dirty="0">
              <a:solidFill>
                <a:srgbClr val="064D4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Длина: 2800 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Ширина: 1320 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Толщина: 0,7 мм</a:t>
            </a:r>
          </a:p>
        </p:txBody>
      </p:sp>
    </p:spTree>
    <p:extLst>
      <p:ext uri="{BB962C8B-B14F-4D97-AF65-F5344CB8AC3E}">
        <p14:creationId xmlns:p14="http://schemas.microsoft.com/office/powerpoint/2010/main" val="65840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C16AC-FBE4-F04D-D0EC-135B3109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3E19AF7F-2F52-9BCB-EB87-3E3EB1937CC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9586" cy="685800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17ED562E-3165-58CB-5536-43DAF2CD833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151" y="4744846"/>
            <a:ext cx="611886" cy="176783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58F8BB8-25FF-9265-8D23-147EB0F5AA8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151" y="4912486"/>
            <a:ext cx="596646" cy="176783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1D513785-32E2-A5A7-62AA-AFEFAD24102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151" y="5080127"/>
            <a:ext cx="572643" cy="176783"/>
          </a:xfrm>
          <a:prstGeom prst="rect">
            <a:avLst/>
          </a:prstGeom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3DA2788D-F666-2243-F4C2-83DA99ED8F3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24" y="224281"/>
            <a:ext cx="603834" cy="176784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681EA79A-19B7-5971-A272-6E13F4EA5D2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24" y="391922"/>
            <a:ext cx="914730" cy="176784"/>
          </a:xfrm>
          <a:prstGeom prst="rect">
            <a:avLst/>
          </a:prstGeom>
        </p:spPr>
      </p:pic>
      <p:pic>
        <p:nvPicPr>
          <p:cNvPr id="8" name="object 10">
            <a:extLst>
              <a:ext uri="{FF2B5EF4-FFF2-40B4-BE49-F238E27FC236}">
                <a16:creationId xmlns:a16="http://schemas.microsoft.com/office/drawing/2014/main" id="{6EE79C3C-DAAE-0D97-4568-C6DC937D6F06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24" y="559562"/>
            <a:ext cx="662139" cy="17678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EF65184-329A-EE41-0C98-77A0F38E2DC6}"/>
              </a:ext>
            </a:extLst>
          </p:cNvPr>
          <p:cNvCxnSpPr>
            <a:cxnSpLocks/>
          </p:cNvCxnSpPr>
          <p:nvPr/>
        </p:nvCxnSpPr>
        <p:spPr>
          <a:xfrm flipH="1">
            <a:off x="5232480" y="5334042"/>
            <a:ext cx="747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969AE0-BFA8-CA2B-41C1-29106E3D4EDD}"/>
              </a:ext>
            </a:extLst>
          </p:cNvPr>
          <p:cNvCxnSpPr>
            <a:cxnSpLocks/>
          </p:cNvCxnSpPr>
          <p:nvPr/>
        </p:nvCxnSpPr>
        <p:spPr>
          <a:xfrm flipH="1">
            <a:off x="10236529" y="804041"/>
            <a:ext cx="11522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67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ABE089-A11C-1591-E04E-E34D930B89C4}"/>
              </a:ext>
            </a:extLst>
          </p:cNvPr>
          <p:cNvSpPr txBox="1"/>
          <p:nvPr/>
        </p:nvSpPr>
        <p:spPr>
          <a:xfrm>
            <a:off x="598491" y="458109"/>
            <a:ext cx="387103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КУЛЬТУРНЫЙ КОД</a:t>
            </a: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499D2CB9-DD95-F332-8C2D-2D1A92C78274}"/>
              </a:ext>
            </a:extLst>
          </p:cNvPr>
          <p:cNvSpPr txBox="1">
            <a:spLocks/>
          </p:cNvSpPr>
          <p:nvPr/>
        </p:nvSpPr>
        <p:spPr>
          <a:xfrm>
            <a:off x="733097" y="1812326"/>
            <a:ext cx="5076497" cy="4438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>
              <a:buClr>
                <a:srgbClr val="D54836"/>
              </a:buClr>
              <a:buSzPts val="1400"/>
            </a:pP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Богатая история Великого Новгорода хранит значимые символы успеха своего развития – отражающие ключевые моменты становления Руси через фигуры Рюрика, Александра Невского и Садко, символизирующие прогресс, героизм и культурное наследие.</a:t>
            </a:r>
          </a:p>
          <a:p>
            <a:pPr algn="just">
              <a:buClr>
                <a:srgbClr val="D54836"/>
              </a:buClr>
              <a:buSzPts val="1400"/>
            </a:pPr>
            <a:endParaRPr lang="ru-RU" sz="18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just">
              <a:buClr>
                <a:srgbClr val="D54836"/>
              </a:buClr>
              <a:buSzPts val="1400"/>
            </a:pP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Компания </a:t>
            </a:r>
            <a:r>
              <a:rPr lang="en-US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EXTRAVERT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</a:t>
            </a:r>
            <a:r>
              <a:rPr lang="en-US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подобно легендарным героям прошлого, стремится к достижению высоких целей с акцентом на то, что у России есть свой путь дизайна. Мы гордимся тем, что наши продукты несут в себе частичку новгородской стойкости, мудрости и мастерства, делая их символом успеха и процветания для наших партнеров.</a:t>
            </a:r>
          </a:p>
          <a:p>
            <a:pPr algn="just">
              <a:buClr>
                <a:srgbClr val="D54836"/>
              </a:buClr>
              <a:buSzPts val="1400"/>
            </a:pPr>
            <a:endParaRPr lang="ru-RU" sz="18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DD7ADE5F-A27F-565F-21EA-0FADA78AF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676" y="0"/>
            <a:ext cx="59173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2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05BE1-B1F8-D067-BC9B-72BD4E21C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3">
            <a:extLst>
              <a:ext uri="{FF2B5EF4-FFF2-40B4-BE49-F238E27FC236}">
                <a16:creationId xmlns:a16="http://schemas.microsoft.com/office/drawing/2014/main" id="{D1F9FDF6-7C20-BBCE-EE20-01EBBA428A5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04" y="0"/>
            <a:ext cx="11939270" cy="6857998"/>
          </a:xfrm>
          <a:prstGeom prst="rect">
            <a:avLst/>
          </a:prstGeom>
        </p:spPr>
      </p:pic>
      <p:pic>
        <p:nvPicPr>
          <p:cNvPr id="12" name="object 4">
            <a:extLst>
              <a:ext uri="{FF2B5EF4-FFF2-40B4-BE49-F238E27FC236}">
                <a16:creationId xmlns:a16="http://schemas.microsoft.com/office/drawing/2014/main" id="{A2261ADE-53AC-7173-FC72-44513EE0BB8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861936" cy="6857999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E5A8A61F-755C-CC4A-2301-233B72B4CCE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430" y="4673472"/>
            <a:ext cx="642061" cy="176783"/>
          </a:xfrm>
          <a:prstGeom prst="rect">
            <a:avLst/>
          </a:prstGeom>
        </p:spPr>
      </p:pic>
      <p:pic>
        <p:nvPicPr>
          <p:cNvPr id="14" name="object 6">
            <a:extLst>
              <a:ext uri="{FF2B5EF4-FFF2-40B4-BE49-F238E27FC236}">
                <a16:creationId xmlns:a16="http://schemas.microsoft.com/office/drawing/2014/main" id="{5CF8C834-90B4-E00E-C85C-2190037D429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430" y="4841113"/>
            <a:ext cx="902970" cy="176783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id="{B0BEE92B-741A-7F66-788B-C9593B1E4F9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430" y="5008753"/>
            <a:ext cx="646366" cy="17678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AAE939B-0B1D-599F-BA27-72FC349FF261}"/>
              </a:ext>
            </a:extLst>
          </p:cNvPr>
          <p:cNvCxnSpPr>
            <a:cxnSpLocks/>
          </p:cNvCxnSpPr>
          <p:nvPr/>
        </p:nvCxnSpPr>
        <p:spPr>
          <a:xfrm flipH="1">
            <a:off x="4224177" y="5263097"/>
            <a:ext cx="10082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2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03F15-2A29-7708-5094-755F94EF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ED934C5-32F0-7A05-CB93-4EAE51F6D6F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4622"/>
          </a:xfrm>
          <a:prstGeom prst="rect">
            <a:avLst/>
          </a:prstGeom>
        </p:spPr>
      </p:pic>
      <p:sp>
        <p:nvSpPr>
          <p:cNvPr id="9" name="Сквиркл">
            <a:extLst>
              <a:ext uri="{FF2B5EF4-FFF2-40B4-BE49-F238E27FC236}">
                <a16:creationId xmlns:a16="http://schemas.microsoft.com/office/drawing/2014/main" id="{039B0490-03BC-1787-26A7-A2F8EBF3C18C}"/>
              </a:ext>
            </a:extLst>
          </p:cNvPr>
          <p:cNvSpPr/>
          <p:nvPr/>
        </p:nvSpPr>
        <p:spPr>
          <a:xfrm>
            <a:off x="442913" y="441325"/>
            <a:ext cx="4777633" cy="1690827"/>
          </a:xfrm>
          <a:prstGeom prst="roundRect">
            <a:avLst>
              <a:gd name="adj" fmla="val 15022"/>
            </a:avLst>
          </a:prstGeom>
          <a:solidFill>
            <a:srgbClr val="FFFFFF">
              <a:alpha val="74902"/>
            </a:srgbClr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HPL-compact</a:t>
            </a:r>
            <a: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br>
              <a:rPr lang="ru-RU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r>
              <a:rPr lang="en-US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8</a:t>
            </a: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декоров </a:t>
            </a:r>
            <a:r>
              <a:rPr lang="en-US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|</a:t>
            </a:r>
            <a: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11 тиснений</a:t>
            </a:r>
            <a:br>
              <a:rPr lang="ru-RU" dirty="0">
                <a:solidFill>
                  <a:srgbClr val="064D4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ru-RU" dirty="0">
              <a:solidFill>
                <a:srgbClr val="064D4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Длина:  </a:t>
            </a:r>
            <a:r>
              <a:rPr lang="en-US" sz="1400" dirty="0">
                <a:solidFill>
                  <a:schemeClr val="tx1"/>
                </a:solidFill>
              </a:rPr>
              <a:t>41</a:t>
            </a:r>
            <a:r>
              <a:rPr lang="ru-RU" sz="1400" dirty="0">
                <a:solidFill>
                  <a:schemeClr val="tx1"/>
                </a:solidFill>
              </a:rPr>
              <a:t>0</a:t>
            </a:r>
            <a:r>
              <a:rPr lang="en-US" sz="1400" dirty="0">
                <a:solidFill>
                  <a:schemeClr val="tx1"/>
                </a:solidFill>
              </a:rPr>
              <a:t>0  |  3050 </a:t>
            </a:r>
            <a:r>
              <a:rPr lang="ru-RU" sz="1400" dirty="0">
                <a:solidFill>
                  <a:schemeClr val="tx1"/>
                </a:solidFill>
              </a:rPr>
              <a:t>(под заказ)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Ширина: </a:t>
            </a:r>
            <a:r>
              <a:rPr lang="en-US" sz="1400" dirty="0">
                <a:solidFill>
                  <a:schemeClr val="tx1"/>
                </a:solidFill>
              </a:rPr>
              <a:t>132</a:t>
            </a:r>
            <a:r>
              <a:rPr lang="ru-RU" sz="1400" dirty="0">
                <a:solidFill>
                  <a:schemeClr val="tx1"/>
                </a:solidFill>
              </a:rPr>
              <a:t>0 мм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Толщина: </a:t>
            </a:r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| 4</a:t>
            </a:r>
            <a:r>
              <a:rPr lang="ru-RU" sz="1400" dirty="0">
                <a:solidFill>
                  <a:schemeClr val="tx1"/>
                </a:solidFill>
              </a:rPr>
              <a:t> (под заказ) мм</a:t>
            </a:r>
          </a:p>
        </p:txBody>
      </p:sp>
    </p:spTree>
    <p:extLst>
      <p:ext uri="{BB962C8B-B14F-4D97-AF65-F5344CB8AC3E}">
        <p14:creationId xmlns:p14="http://schemas.microsoft.com/office/powerpoint/2010/main" val="118198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D69B4-9BF6-E022-6ABA-A99C6C6C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B38AC0-8ABF-3980-A6E7-C4A978100F93}"/>
              </a:ext>
            </a:extLst>
          </p:cNvPr>
          <p:cNvSpPr/>
          <p:nvPr/>
        </p:nvSpPr>
        <p:spPr>
          <a:xfrm>
            <a:off x="1246028" y="1457772"/>
            <a:ext cx="9699943" cy="3942455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3D09374-2DB0-FC30-FC89-CAFCBB06B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79924"/>
              </p:ext>
            </p:extLst>
          </p:nvPr>
        </p:nvGraphicFramePr>
        <p:xfrm>
          <a:off x="1514884" y="2281225"/>
          <a:ext cx="2901240" cy="289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53010" imgH="3650192" progId="CorelDraw.Graphic.25">
                  <p:embed/>
                </p:oleObj>
              </mc:Choice>
              <mc:Fallback>
                <p:oleObj name="CorelDRAW" r:id="rId2" imgW="3653010" imgH="3650192" progId="CorelDraw.Graphic.25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43D09374-2DB0-FC30-FC89-CAFCBB06B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4884" y="2281225"/>
                        <a:ext cx="2901240" cy="289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7C162A5-9833-AFE4-6C6F-00F3D449A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0867"/>
              </p:ext>
            </p:extLst>
          </p:nvPr>
        </p:nvGraphicFramePr>
        <p:xfrm>
          <a:off x="7726468" y="2279964"/>
          <a:ext cx="2901240" cy="289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53363" imgH="3650897" progId="CorelDraw.Graphic.25">
                  <p:embed/>
                </p:oleObj>
              </mc:Choice>
              <mc:Fallback>
                <p:oleObj name="CorelDRAW" r:id="rId4" imgW="3653363" imgH="3650897" progId="CorelDraw.Graphic.25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7C162A5-9833-AFE4-6C6F-00F3D449A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6468" y="2279964"/>
                        <a:ext cx="2901240" cy="289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078CED-F4E9-71AF-DFD8-97E3E68EF3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191" y="1543039"/>
            <a:ext cx="2099794" cy="850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D722CE-4E3E-301D-70D8-CF7DA092D6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17" y="1543039"/>
            <a:ext cx="1665643" cy="674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8CEE3E-9F43-AB91-D238-30E21962168F}"/>
              </a:ext>
            </a:extLst>
          </p:cNvPr>
          <p:cNvSpPr txBox="1"/>
          <p:nvPr/>
        </p:nvSpPr>
        <p:spPr>
          <a:xfrm>
            <a:off x="5138697" y="1783581"/>
            <a:ext cx="226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0000">
              <a:buClr>
                <a:srgbClr val="D54836"/>
              </a:buClr>
              <a:buSzPts val="1400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www.extravert.ru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DE929BC-A1AE-A71D-3CCF-625A4F374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04078"/>
              </p:ext>
            </p:extLst>
          </p:nvPr>
        </p:nvGraphicFramePr>
        <p:xfrm>
          <a:off x="4645380" y="2278703"/>
          <a:ext cx="2901240" cy="289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3653010" imgH="3650192" progId="CorelDraw.Graphic.25">
                  <p:embed/>
                </p:oleObj>
              </mc:Choice>
              <mc:Fallback>
                <p:oleObj name="CorelDRAW" r:id="rId8" imgW="3653010" imgH="3650192" progId="CorelDraw.Graphic.25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DE929BC-A1AE-A71D-3CCF-625A4F374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5380" y="2278703"/>
                        <a:ext cx="2901240" cy="289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83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1493-4B73-4AEA-F1E4-7D10FC91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B5132A7-8864-5B3F-893A-A84EA718B301}"/>
              </a:ext>
            </a:extLst>
          </p:cNvPr>
          <p:cNvSpPr txBox="1">
            <a:spLocks/>
          </p:cNvSpPr>
          <p:nvPr/>
        </p:nvSpPr>
        <p:spPr>
          <a:xfrm>
            <a:off x="1951464" y="1991107"/>
            <a:ext cx="79379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2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 defTabSz="457200">
              <a:lnSpc>
                <a:spcPct val="100000"/>
              </a:lnSpc>
              <a:spcBef>
                <a:spcPts val="100"/>
              </a:spcBef>
              <a:buClr>
                <a:srgbClr val="D54836"/>
              </a:buClr>
              <a:buSzPts val="1400"/>
              <a:defRPr/>
            </a:pPr>
            <a:r>
              <a:rPr lang="ru-RU" sz="3200" dirty="0">
                <a:solidFill>
                  <a:schemeClr val="tx1"/>
                </a:solidFill>
                <a:latin typeface="Roboto"/>
                <a:ea typeface="Roboto"/>
              </a:rPr>
              <a:t>ЗАРЯЖАЙТЕСЬ НОВЫМИ ИНТЕРЬЕРНЫМИ ИДЕЯМИ ВМЕСТЕ С</a:t>
            </a:r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046BF301-751F-DCEF-BBA9-067A37F5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auto">
          <a:xfrm>
            <a:off x="3192747" y="3282477"/>
            <a:ext cx="5806506" cy="483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B408C-A7C5-154A-3ADF-40E911DE7214}"/>
              </a:ext>
            </a:extLst>
          </p:cNvPr>
          <p:cNvSpPr txBox="1"/>
          <p:nvPr/>
        </p:nvSpPr>
        <p:spPr>
          <a:xfrm>
            <a:off x="3883450" y="303669"/>
            <a:ext cx="840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25D59"/>
                </a:solidFill>
                <a:latin typeface="Loos Wide Regular" panose="020B0606020102020303" pitchFamily="34" charset="-52"/>
              </a:rPr>
              <a:t>#яркий   #надежный   #открытый   #ритмичный   #уверенный   #взаимный     #экологичный   #пространственный   #творческий   #пульсирующий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58056E-1146-3672-6A98-7899F340B3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4" y="236458"/>
            <a:ext cx="2739866" cy="7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D4789-8F3F-A7FE-CF9B-ECB13778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DC1E04FF-9700-0BD1-4785-519331C4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</p:spPr>
        <p:txBody>
          <a:bodyPr/>
          <a:lstStyle/>
          <a:p>
            <a:fld id="{E3030A00-1015-D442-9C77-64C58F4EEE98}" type="slidenum">
              <a:rPr lang="ru-RU" smtClean="0"/>
              <a:t>3</a:t>
            </a:fld>
            <a:endParaRPr lang="ru-RU"/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B20422C0-9376-4DD4-4744-998F55A12C10}"/>
              </a:ext>
            </a:extLst>
          </p:cNvPr>
          <p:cNvSpPr/>
          <p:nvPr/>
        </p:nvSpPr>
        <p:spPr>
          <a:xfrm>
            <a:off x="442913" y="1905820"/>
            <a:ext cx="5653087" cy="14439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C105-929A-D310-CBB4-A459B8E5C399}"/>
              </a:ext>
            </a:extLst>
          </p:cNvPr>
          <p:cNvSpPr txBox="1"/>
          <p:nvPr/>
        </p:nvSpPr>
        <p:spPr>
          <a:xfrm>
            <a:off x="5490580" y="1836140"/>
            <a:ext cx="562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5400" dirty="0">
                <a:solidFill>
                  <a:schemeClr val="bg2"/>
                </a:solidFill>
                <a:latin typeface="Loos Wide Regular" panose="020B0606020102020303" pitchFamily="34" charset="0"/>
              </a:rPr>
              <a:t>1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BB621ECB-04EC-0743-B961-8702744E3574}"/>
              </a:ext>
            </a:extLst>
          </p:cNvPr>
          <p:cNvSpPr/>
          <p:nvPr/>
        </p:nvSpPr>
        <p:spPr>
          <a:xfrm>
            <a:off x="442913" y="3493374"/>
            <a:ext cx="5653087" cy="14439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9804B-3EBB-A7D3-8978-4D271CC291F9}"/>
              </a:ext>
            </a:extLst>
          </p:cNvPr>
          <p:cNvSpPr txBox="1"/>
          <p:nvPr/>
        </p:nvSpPr>
        <p:spPr>
          <a:xfrm>
            <a:off x="5426444" y="3423694"/>
            <a:ext cx="639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5400" dirty="0">
                <a:solidFill>
                  <a:schemeClr val="bg2"/>
                </a:solidFill>
                <a:latin typeface="Loos Wide Regular" panose="020B0606020102020303" pitchFamily="34" charset="0"/>
              </a:rPr>
              <a:t>3</a:t>
            </a:r>
          </a:p>
        </p:txBody>
      </p:sp>
      <p:sp>
        <p:nvSpPr>
          <p:cNvPr id="15" name="Скругленный прямоугольник 5">
            <a:extLst>
              <a:ext uri="{FF2B5EF4-FFF2-40B4-BE49-F238E27FC236}">
                <a16:creationId xmlns:a16="http://schemas.microsoft.com/office/drawing/2014/main" id="{D11B03DB-FE62-B9F4-3021-57A2F6E435C2}"/>
              </a:ext>
            </a:extLst>
          </p:cNvPr>
          <p:cNvSpPr/>
          <p:nvPr/>
        </p:nvSpPr>
        <p:spPr>
          <a:xfrm>
            <a:off x="6421557" y="1905820"/>
            <a:ext cx="5541753" cy="14439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DDD40-82A4-A888-9791-F115C04BB335}"/>
              </a:ext>
            </a:extLst>
          </p:cNvPr>
          <p:cNvSpPr txBox="1"/>
          <p:nvPr/>
        </p:nvSpPr>
        <p:spPr>
          <a:xfrm>
            <a:off x="11277454" y="1836140"/>
            <a:ext cx="606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5400" dirty="0">
                <a:solidFill>
                  <a:schemeClr val="bg2"/>
                </a:solidFill>
                <a:latin typeface="Loos Wide Regular" panose="020B0606020102020303" pitchFamily="34" charset="0"/>
              </a:rPr>
              <a:t>2</a:t>
            </a:r>
          </a:p>
        </p:txBody>
      </p:sp>
      <p:sp>
        <p:nvSpPr>
          <p:cNvPr id="18" name="Скругленный прямоугольник 16">
            <a:extLst>
              <a:ext uri="{FF2B5EF4-FFF2-40B4-BE49-F238E27FC236}">
                <a16:creationId xmlns:a16="http://schemas.microsoft.com/office/drawing/2014/main" id="{BFA8B9C0-532C-4479-3175-FFF1DA6D5C25}"/>
              </a:ext>
            </a:extLst>
          </p:cNvPr>
          <p:cNvSpPr/>
          <p:nvPr/>
        </p:nvSpPr>
        <p:spPr>
          <a:xfrm>
            <a:off x="6421557" y="3493374"/>
            <a:ext cx="5541753" cy="14439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D84BA7-CABB-644E-2F24-46E16B0617DA}"/>
              </a:ext>
            </a:extLst>
          </p:cNvPr>
          <p:cNvSpPr txBox="1"/>
          <p:nvPr/>
        </p:nvSpPr>
        <p:spPr>
          <a:xfrm>
            <a:off x="11227157" y="3423694"/>
            <a:ext cx="657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5400" dirty="0">
                <a:solidFill>
                  <a:schemeClr val="bg2"/>
                </a:solidFill>
                <a:latin typeface="Loos Wide Regular" panose="020B0606020102020303" pitchFamily="34" charset="0"/>
              </a:rPr>
              <a:t>4</a:t>
            </a:r>
          </a:p>
        </p:txBody>
      </p:sp>
      <p:sp>
        <p:nvSpPr>
          <p:cNvPr id="22" name="object 45">
            <a:extLst>
              <a:ext uri="{FF2B5EF4-FFF2-40B4-BE49-F238E27FC236}">
                <a16:creationId xmlns:a16="http://schemas.microsoft.com/office/drawing/2014/main" id="{C87C6283-FC66-B925-418E-1A0B742EF961}"/>
              </a:ext>
            </a:extLst>
          </p:cNvPr>
          <p:cNvSpPr txBox="1"/>
          <p:nvPr/>
        </p:nvSpPr>
        <p:spPr>
          <a:xfrm>
            <a:off x="6674154" y="5909052"/>
            <a:ext cx="5289156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ru-RU" sz="1300" spc="-10" dirty="0">
                <a:solidFill>
                  <a:srgbClr val="1B463D"/>
                </a:solidFill>
                <a:latin typeface="Roboto Lt"/>
                <a:cs typeface="Roboto Lt"/>
              </a:rPr>
              <a:t>ОТКРЫВАЕТ</a:t>
            </a:r>
            <a:r>
              <a:rPr lang="ru-RU" sz="1300" spc="-45" dirty="0">
                <a:solidFill>
                  <a:srgbClr val="1B463D"/>
                </a:solidFill>
                <a:latin typeface="Roboto Lt"/>
                <a:cs typeface="Roboto Lt"/>
              </a:rPr>
              <a:t> </a:t>
            </a:r>
            <a:r>
              <a:rPr lang="ru-RU" sz="1300" dirty="0">
                <a:solidFill>
                  <a:srgbClr val="1B463D"/>
                </a:solidFill>
                <a:latin typeface="Roboto Lt"/>
                <a:cs typeface="Roboto Lt"/>
              </a:rPr>
              <a:t>ДВЕРИ</a:t>
            </a:r>
            <a:r>
              <a:rPr lang="ru-RU" sz="1300" spc="-20" dirty="0">
                <a:solidFill>
                  <a:srgbClr val="1B463D"/>
                </a:solidFill>
                <a:latin typeface="Roboto Lt"/>
                <a:cs typeface="Roboto Lt"/>
              </a:rPr>
              <a:t> </a:t>
            </a:r>
            <a:r>
              <a:rPr lang="ru-RU" sz="1300" dirty="0">
                <a:solidFill>
                  <a:srgbClr val="1B463D"/>
                </a:solidFill>
                <a:latin typeface="Roboto Lt"/>
                <a:cs typeface="Roboto Lt"/>
              </a:rPr>
              <a:t>В</a:t>
            </a:r>
            <a:r>
              <a:rPr lang="ru-RU" sz="1300" spc="-15" dirty="0">
                <a:solidFill>
                  <a:srgbClr val="1B463D"/>
                </a:solidFill>
                <a:latin typeface="Roboto Lt"/>
                <a:cs typeface="Roboto Lt"/>
              </a:rPr>
              <a:t> </a:t>
            </a:r>
            <a:r>
              <a:rPr lang="ru-RU" sz="1300" dirty="0">
                <a:solidFill>
                  <a:srgbClr val="1B463D"/>
                </a:solidFill>
                <a:latin typeface="Roboto Lt"/>
                <a:cs typeface="Roboto Lt"/>
              </a:rPr>
              <a:t>НОВУЮ</a:t>
            </a:r>
            <a:r>
              <a:rPr lang="ru-RU" sz="1300" spc="-35" dirty="0">
                <a:solidFill>
                  <a:srgbClr val="1B463D"/>
                </a:solidFill>
                <a:latin typeface="Roboto Lt"/>
                <a:cs typeface="Roboto Lt"/>
              </a:rPr>
              <a:t> </a:t>
            </a:r>
            <a:endParaRPr lang="en-US" sz="1300" spc="-35" dirty="0">
              <a:solidFill>
                <a:srgbClr val="1B463D"/>
              </a:solidFill>
              <a:latin typeface="Roboto Lt"/>
              <a:cs typeface="Roboto Lt"/>
            </a:endParaRPr>
          </a:p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ru-RU" sz="1300" dirty="0">
                <a:solidFill>
                  <a:srgbClr val="1B463D"/>
                </a:solidFill>
                <a:latin typeface="Roboto Lt"/>
                <a:cs typeface="Roboto Lt"/>
              </a:rPr>
              <a:t>ИСТОРИЮ</a:t>
            </a:r>
            <a:r>
              <a:rPr lang="ru-RU" sz="1300" spc="-45" dirty="0">
                <a:solidFill>
                  <a:srgbClr val="1B463D"/>
                </a:solidFill>
                <a:latin typeface="Roboto Lt"/>
                <a:cs typeface="Roboto Lt"/>
              </a:rPr>
              <a:t> РОССИЙСКОГО ДИЗАЙНА</a:t>
            </a:r>
            <a:endParaRPr lang="ru-RU" sz="1300" dirty="0">
              <a:solidFill>
                <a:srgbClr val="1B463D"/>
              </a:solidFill>
              <a:latin typeface="Roboto Lt"/>
              <a:cs typeface="Roboto Lt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E5BD5A52-ECBC-E42F-1FE7-C14DEF5E6EA8}"/>
              </a:ext>
            </a:extLst>
          </p:cNvPr>
          <p:cNvSpPr txBox="1"/>
          <p:nvPr/>
        </p:nvSpPr>
        <p:spPr>
          <a:xfrm>
            <a:off x="770039" y="1995720"/>
            <a:ext cx="405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E44629"/>
                </a:solidFill>
                <a:latin typeface="Roboto Lt"/>
                <a:cs typeface="Roboto Lt"/>
              </a:rPr>
              <a:t>ДИЗАЙН,</a:t>
            </a:r>
            <a:r>
              <a:rPr sz="1800" spc="-75" dirty="0">
                <a:solidFill>
                  <a:srgbClr val="E44629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E44629"/>
                </a:solidFill>
                <a:latin typeface="Roboto Lt"/>
                <a:cs typeface="Roboto Lt"/>
              </a:rPr>
              <a:t>КОТОРЫЙ</a:t>
            </a:r>
            <a:r>
              <a:rPr sz="1800" spc="-75" dirty="0">
                <a:solidFill>
                  <a:srgbClr val="E44629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E44629"/>
                </a:solidFill>
                <a:latin typeface="Roboto Lt"/>
                <a:cs typeface="Roboto Lt"/>
              </a:rPr>
              <a:t>ВЛЮБЛЯЕТ</a:t>
            </a:r>
            <a:endParaRPr sz="1800" dirty="0">
              <a:solidFill>
                <a:srgbClr val="E44629"/>
              </a:solidFill>
              <a:latin typeface="Roboto Lt"/>
              <a:cs typeface="Roboto Lt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EE3DC523-BE6F-ED5C-A600-AD7E97A88247}"/>
              </a:ext>
            </a:extLst>
          </p:cNvPr>
          <p:cNvSpPr txBox="1"/>
          <p:nvPr/>
        </p:nvSpPr>
        <p:spPr>
          <a:xfrm>
            <a:off x="770040" y="2346617"/>
            <a:ext cx="4486910" cy="66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1400" dirty="0">
                <a:latin typeface="Roboto Lt"/>
                <a:cs typeface="Roboto Lt"/>
              </a:rPr>
              <a:t>Тщательно</a:t>
            </a:r>
            <a:r>
              <a:rPr sz="1400" spc="254" dirty="0">
                <a:latin typeface="Roboto Lt"/>
                <a:cs typeface="Roboto Lt"/>
              </a:rPr>
              <a:t>  </a:t>
            </a:r>
            <a:r>
              <a:rPr sz="1400" dirty="0">
                <a:latin typeface="Roboto Lt"/>
                <a:cs typeface="Roboto Lt"/>
              </a:rPr>
              <a:t>отобранные</a:t>
            </a:r>
            <a:r>
              <a:rPr sz="1400" spc="254" dirty="0">
                <a:latin typeface="Roboto Lt"/>
                <a:cs typeface="Roboto Lt"/>
              </a:rPr>
              <a:t>  </a:t>
            </a:r>
            <a:r>
              <a:rPr sz="1400" dirty="0">
                <a:latin typeface="Roboto Lt"/>
                <a:cs typeface="Roboto Lt"/>
              </a:rPr>
              <a:t>декоративные</a:t>
            </a:r>
            <a:r>
              <a:rPr sz="1400" spc="250" dirty="0">
                <a:latin typeface="Roboto Lt"/>
                <a:cs typeface="Roboto Lt"/>
              </a:rPr>
              <a:t>  </a:t>
            </a:r>
            <a:r>
              <a:rPr sz="1400" spc="-10" dirty="0">
                <a:latin typeface="Roboto Lt"/>
                <a:cs typeface="Roboto Lt"/>
              </a:rPr>
              <a:t>элементы, </a:t>
            </a:r>
            <a:r>
              <a:rPr sz="1400" dirty="0">
                <a:latin typeface="Roboto Lt"/>
                <a:cs typeface="Roboto Lt"/>
              </a:rPr>
              <a:t>передающие</a:t>
            </a:r>
            <a:r>
              <a:rPr sz="1400" spc="130" dirty="0">
                <a:latin typeface="Roboto Lt"/>
                <a:cs typeface="Roboto Lt"/>
              </a:rPr>
              <a:t> </a:t>
            </a:r>
            <a:r>
              <a:rPr sz="1400" dirty="0">
                <a:latin typeface="Roboto Lt"/>
                <a:cs typeface="Roboto Lt"/>
              </a:rPr>
              <a:t>богатство</a:t>
            </a:r>
            <a:r>
              <a:rPr sz="1400" spc="135" dirty="0">
                <a:latin typeface="Roboto Lt"/>
                <a:cs typeface="Roboto Lt"/>
              </a:rPr>
              <a:t>  </a:t>
            </a:r>
            <a:r>
              <a:rPr sz="1400" dirty="0">
                <a:latin typeface="Roboto Lt"/>
                <a:cs typeface="Roboto Lt"/>
              </a:rPr>
              <a:t>и</a:t>
            </a:r>
            <a:r>
              <a:rPr sz="1400" spc="140" dirty="0">
                <a:latin typeface="Roboto Lt"/>
                <a:cs typeface="Roboto Lt"/>
              </a:rPr>
              <a:t> </a:t>
            </a:r>
            <a:r>
              <a:rPr sz="1400" dirty="0">
                <a:latin typeface="Roboto Lt"/>
                <a:cs typeface="Roboto Lt"/>
              </a:rPr>
              <a:t>разнообразие</a:t>
            </a:r>
            <a:r>
              <a:rPr sz="1400" spc="130" dirty="0">
                <a:latin typeface="Roboto Lt"/>
                <a:cs typeface="Roboto Lt"/>
              </a:rPr>
              <a:t> </a:t>
            </a:r>
            <a:r>
              <a:rPr sz="1400" spc="-10" dirty="0">
                <a:latin typeface="Roboto Lt"/>
                <a:cs typeface="Roboto Lt"/>
              </a:rPr>
              <a:t>российской природы.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6AD096D1-D1E2-4C2A-4C36-3C56499FD9E0}"/>
              </a:ext>
            </a:extLst>
          </p:cNvPr>
          <p:cNvSpPr txBox="1"/>
          <p:nvPr/>
        </p:nvSpPr>
        <p:spPr>
          <a:xfrm>
            <a:off x="6740246" y="1989853"/>
            <a:ext cx="405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35" dirty="0">
                <a:solidFill>
                  <a:srgbClr val="E44629"/>
                </a:solidFill>
                <a:latin typeface="Roboto Lt"/>
                <a:cs typeface="Roboto Lt"/>
              </a:rPr>
              <a:t>КУЛЬТУРНЫЙ КОД</a:t>
            </a:r>
            <a:endParaRPr lang="ru-RU" sz="1800" dirty="0">
              <a:solidFill>
                <a:srgbClr val="E44629"/>
              </a:solidFill>
              <a:latin typeface="Roboto Lt"/>
              <a:cs typeface="Roboto Lt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C6B11A78-F9B6-E5D9-312E-AA9F32B624A7}"/>
              </a:ext>
            </a:extLst>
          </p:cNvPr>
          <p:cNvSpPr txBox="1"/>
          <p:nvPr/>
        </p:nvSpPr>
        <p:spPr>
          <a:xfrm>
            <a:off x="6740247" y="2340750"/>
            <a:ext cx="448691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lang="ru-RU" sz="1400" dirty="0">
                <a:latin typeface="Roboto Lt"/>
                <a:cs typeface="Roboto Lt"/>
              </a:rPr>
              <a:t>Маркером, подчеркивающим культурный код, является специально продуманные названия коллекций, выделяющие особенности текстуры, красоту оттенка и его региональное происхождение.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E21C0E70-2D47-ABEE-BB1C-692E5C84C605}"/>
              </a:ext>
            </a:extLst>
          </p:cNvPr>
          <p:cNvSpPr txBox="1"/>
          <p:nvPr/>
        </p:nvSpPr>
        <p:spPr>
          <a:xfrm>
            <a:off x="770039" y="3572815"/>
            <a:ext cx="405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35" dirty="0">
                <a:solidFill>
                  <a:srgbClr val="E44629"/>
                </a:solidFill>
                <a:latin typeface="Roboto Lt"/>
                <a:cs typeface="Roboto Lt"/>
              </a:rPr>
              <a:t>НАДЕЖНОСТЬ</a:t>
            </a:r>
            <a:endParaRPr sz="1800" dirty="0">
              <a:solidFill>
                <a:srgbClr val="E44629"/>
              </a:solidFill>
              <a:latin typeface="Roboto Lt"/>
              <a:cs typeface="Roboto Lt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ECA4F16D-00EB-F89E-27D2-9E6A34DF320A}"/>
              </a:ext>
            </a:extLst>
          </p:cNvPr>
          <p:cNvSpPr txBox="1"/>
          <p:nvPr/>
        </p:nvSpPr>
        <p:spPr>
          <a:xfrm>
            <a:off x="770040" y="3923712"/>
            <a:ext cx="4486910" cy="880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400" dirty="0">
                <a:latin typeface="Roboto Lt"/>
                <a:cs typeface="Roboto Lt"/>
              </a:rPr>
              <a:t>Система</a:t>
            </a:r>
            <a:r>
              <a:rPr lang="ru-RU" sz="1400" spc="-5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управления</a:t>
            </a:r>
            <a:r>
              <a:rPr lang="ru-RU" sz="1400" spc="-75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качеством</a:t>
            </a:r>
            <a:r>
              <a:rPr lang="ru-RU" sz="1400" spc="-3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материалов,</a:t>
            </a:r>
            <a:r>
              <a:rPr lang="ru-RU" sz="1400" spc="-65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которые</a:t>
            </a:r>
            <a:endParaRPr lang="ru-RU" sz="14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dirty="0">
                <a:latin typeface="Roboto Lt"/>
                <a:cs typeface="Roboto Lt"/>
              </a:rPr>
              <a:t>основательно</a:t>
            </a:r>
            <a:r>
              <a:rPr lang="ru-RU" sz="1400" spc="-2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проверены</a:t>
            </a:r>
            <a:r>
              <a:rPr lang="ru-RU" sz="1400" spc="-1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в</a:t>
            </a:r>
            <a:r>
              <a:rPr lang="ru-RU" sz="1400" spc="-5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собственной</a:t>
            </a:r>
            <a:endParaRPr lang="ru-RU" sz="1400" dirty="0">
              <a:latin typeface="Roboto Lt"/>
              <a:cs typeface="Roboto Lt"/>
            </a:endParaRPr>
          </a:p>
          <a:p>
            <a:pPr marL="12700" marR="28575">
              <a:lnSpc>
                <a:spcPts val="1670"/>
              </a:lnSpc>
              <a:spcBef>
                <a:spcPts val="60"/>
              </a:spcBef>
            </a:pPr>
            <a:r>
              <a:rPr lang="ru-RU" sz="1400" dirty="0">
                <a:latin typeface="Roboto Lt"/>
                <a:cs typeface="Roboto Lt"/>
              </a:rPr>
              <a:t>лаборатории</a:t>
            </a:r>
            <a:r>
              <a:rPr lang="ru-RU" sz="1400" spc="-6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испытаний</a:t>
            </a:r>
            <a:r>
              <a:rPr lang="ru-RU" sz="1400" spc="-5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и</a:t>
            </a:r>
            <a:r>
              <a:rPr lang="ru-RU" sz="1400" spc="-2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подтверждено</a:t>
            </a:r>
            <a:r>
              <a:rPr lang="ru-RU" sz="1400" spc="-45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экспертами </a:t>
            </a:r>
            <a:r>
              <a:rPr lang="ru-RU" sz="1400" dirty="0">
                <a:latin typeface="Roboto Lt"/>
                <a:cs typeface="Roboto Lt"/>
              </a:rPr>
              <a:t>в</a:t>
            </a:r>
            <a:r>
              <a:rPr lang="ru-RU" sz="1400" spc="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мебельной</a:t>
            </a:r>
            <a:r>
              <a:rPr lang="ru-RU" sz="1400" spc="-10" dirty="0">
                <a:latin typeface="Roboto Lt"/>
                <a:cs typeface="Roboto Lt"/>
              </a:rPr>
              <a:t> индустрии.</a:t>
            </a:r>
            <a:endParaRPr lang="ru-RU" sz="1400" dirty="0">
              <a:latin typeface="Roboto Lt"/>
              <a:cs typeface="Roboto Lt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AC0C4BF3-4BA1-EC08-9765-69A757B3B4C6}"/>
              </a:ext>
            </a:extLst>
          </p:cNvPr>
          <p:cNvSpPr txBox="1"/>
          <p:nvPr/>
        </p:nvSpPr>
        <p:spPr>
          <a:xfrm>
            <a:off x="6740246" y="3566948"/>
            <a:ext cx="405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35" dirty="0">
                <a:solidFill>
                  <a:srgbClr val="E44629"/>
                </a:solidFill>
                <a:latin typeface="Roboto Lt"/>
                <a:cs typeface="Roboto Lt"/>
              </a:rPr>
              <a:t>ГИБКОСТЬ</a:t>
            </a:r>
            <a:endParaRPr lang="ru-RU" sz="1800" dirty="0">
              <a:solidFill>
                <a:srgbClr val="E44629"/>
              </a:solidFill>
              <a:latin typeface="Roboto Lt"/>
              <a:cs typeface="Roboto Lt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88D1360D-362F-6FC5-FA96-8FEAE28E8EE6}"/>
              </a:ext>
            </a:extLst>
          </p:cNvPr>
          <p:cNvSpPr txBox="1"/>
          <p:nvPr/>
        </p:nvSpPr>
        <p:spPr>
          <a:xfrm>
            <a:off x="6740246" y="3917845"/>
            <a:ext cx="4486911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2105025" algn="l"/>
                <a:tab pos="3304540" algn="l"/>
              </a:tabLst>
            </a:pPr>
            <a:r>
              <a:rPr lang="ru-RU" sz="1400" spc="-10" dirty="0">
                <a:latin typeface="Roboto Lt"/>
                <a:cs typeface="Roboto Lt"/>
              </a:rPr>
              <a:t>Высокотехнологичное</a:t>
            </a:r>
            <a:r>
              <a:rPr lang="ru-RU" sz="1400" dirty="0">
                <a:latin typeface="Roboto Lt"/>
                <a:cs typeface="Roboto Lt"/>
              </a:rPr>
              <a:t>	</a:t>
            </a:r>
            <a:r>
              <a:rPr lang="ru-RU" sz="1400" spc="-10" dirty="0">
                <a:latin typeface="Roboto Lt"/>
                <a:cs typeface="Roboto Lt"/>
              </a:rPr>
              <a:t>российское</a:t>
            </a:r>
            <a:r>
              <a:rPr lang="ru-RU" sz="1400" dirty="0">
                <a:latin typeface="Roboto Lt"/>
                <a:cs typeface="Roboto Lt"/>
              </a:rPr>
              <a:t>	</a:t>
            </a:r>
            <a:r>
              <a:rPr lang="ru-RU" sz="1400" spc="-10" dirty="0">
                <a:latin typeface="Roboto Lt"/>
                <a:cs typeface="Roboto Lt"/>
              </a:rPr>
              <a:t>производство </a:t>
            </a:r>
            <a:r>
              <a:rPr lang="ru-RU" sz="1400" dirty="0">
                <a:latin typeface="Roboto Lt"/>
                <a:cs typeface="Roboto Lt"/>
              </a:rPr>
              <a:t>позволяет</a:t>
            </a:r>
            <a:r>
              <a:rPr lang="ru-RU" sz="1400" spc="-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оперативно</a:t>
            </a:r>
            <a:r>
              <a:rPr lang="ru-RU" sz="1400" spc="10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адаптировать</a:t>
            </a:r>
            <a:r>
              <a:rPr lang="ru-RU" sz="1400" spc="1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продукцию</a:t>
            </a:r>
            <a:r>
              <a:rPr lang="ru-RU" sz="1400" spc="345" dirty="0">
                <a:latin typeface="Roboto Lt"/>
                <a:cs typeface="Roboto Lt"/>
              </a:rPr>
              <a:t> </a:t>
            </a:r>
            <a:r>
              <a:rPr lang="ru-RU" sz="1400" spc="-25" dirty="0">
                <a:latin typeface="Roboto Lt"/>
                <a:cs typeface="Roboto Lt"/>
              </a:rPr>
              <a:t>под </a:t>
            </a:r>
            <a:r>
              <a:rPr lang="ru-RU" sz="1400" spc="-10" dirty="0">
                <a:latin typeface="Roboto Lt"/>
                <a:cs typeface="Roboto Lt"/>
              </a:rPr>
              <a:t>изменения</a:t>
            </a:r>
            <a:r>
              <a:rPr lang="ru-RU" sz="1400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рынка,</a:t>
            </a:r>
            <a:r>
              <a:rPr lang="ru-RU" sz="1400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своевременно предлагая актуальный</a:t>
            </a:r>
            <a:r>
              <a:rPr lang="ru-RU" sz="1400" spc="-3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и востребованный</a:t>
            </a:r>
            <a:r>
              <a:rPr lang="ru-RU" sz="1400" spc="-15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ассортимент.</a:t>
            </a:r>
            <a:endParaRPr lang="ru-RU" sz="1400" dirty="0">
              <a:latin typeface="Roboto Lt"/>
              <a:cs typeface="Roboto Lt"/>
            </a:endParaRPr>
          </a:p>
        </p:txBody>
      </p:sp>
      <p:sp>
        <p:nvSpPr>
          <p:cNvPr id="40" name="Скругленный прямоугольник 15">
            <a:extLst>
              <a:ext uri="{FF2B5EF4-FFF2-40B4-BE49-F238E27FC236}">
                <a16:creationId xmlns:a16="http://schemas.microsoft.com/office/drawing/2014/main" id="{5E44D6DE-0BE7-5075-90C8-3C3229870CE9}"/>
              </a:ext>
            </a:extLst>
          </p:cNvPr>
          <p:cNvSpPr/>
          <p:nvPr/>
        </p:nvSpPr>
        <p:spPr>
          <a:xfrm>
            <a:off x="442913" y="5073130"/>
            <a:ext cx="5653087" cy="12261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1CA4A4-7E56-AAA1-3608-DBF168769C7F}"/>
              </a:ext>
            </a:extLst>
          </p:cNvPr>
          <p:cNvSpPr txBox="1"/>
          <p:nvPr/>
        </p:nvSpPr>
        <p:spPr>
          <a:xfrm>
            <a:off x="5426444" y="5021860"/>
            <a:ext cx="65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5400" dirty="0">
                <a:solidFill>
                  <a:schemeClr val="bg2"/>
                </a:solidFill>
                <a:latin typeface="Loos Wide Regular" panose="020B0606020102020303" pitchFamily="34" charset="0"/>
              </a:rPr>
              <a:t>5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3919B7F0-1055-8A5F-314C-865E2064E655}"/>
              </a:ext>
            </a:extLst>
          </p:cNvPr>
          <p:cNvSpPr txBox="1"/>
          <p:nvPr/>
        </p:nvSpPr>
        <p:spPr>
          <a:xfrm>
            <a:off x="770039" y="5170981"/>
            <a:ext cx="405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35" dirty="0">
                <a:solidFill>
                  <a:srgbClr val="E44629"/>
                </a:solidFill>
                <a:latin typeface="Roboto Lt"/>
                <a:cs typeface="Roboto Lt"/>
              </a:rPr>
              <a:t>ПРОДУМАННОСТЬ</a:t>
            </a:r>
            <a:endParaRPr sz="1800" dirty="0">
              <a:solidFill>
                <a:srgbClr val="E44629"/>
              </a:solidFill>
              <a:latin typeface="Roboto Lt"/>
              <a:cs typeface="Roboto Lt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7EAA59E5-7DC2-F19C-DE4A-CBCF2DF91DD2}"/>
              </a:ext>
            </a:extLst>
          </p:cNvPr>
          <p:cNvSpPr txBox="1"/>
          <p:nvPr/>
        </p:nvSpPr>
        <p:spPr>
          <a:xfrm>
            <a:off x="770040" y="5521878"/>
            <a:ext cx="4486910" cy="6604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ru-RU" sz="1400" spc="-10" dirty="0">
                <a:latin typeface="Roboto Lt"/>
                <a:cs typeface="Roboto Lt"/>
              </a:rPr>
              <a:t>Продуманный</a:t>
            </a:r>
            <a:r>
              <a:rPr lang="ru-RU" sz="1400" spc="-4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комплекс</a:t>
            </a:r>
            <a:r>
              <a:rPr lang="ru-RU" sz="1400" spc="-3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материалов,</a:t>
            </a:r>
            <a:r>
              <a:rPr lang="ru-RU" sz="1400" spc="-30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которые </a:t>
            </a:r>
            <a:r>
              <a:rPr lang="ru-RU" sz="1400" dirty="0">
                <a:latin typeface="Roboto Lt"/>
                <a:cs typeface="Roboto Lt"/>
              </a:rPr>
              <a:t>идеально</a:t>
            </a:r>
            <a:r>
              <a:rPr lang="ru-RU" sz="1400" spc="-30" dirty="0">
                <a:latin typeface="Roboto Lt"/>
                <a:cs typeface="Roboto Lt"/>
              </a:rPr>
              <a:t> </a:t>
            </a:r>
            <a:r>
              <a:rPr lang="ru-RU" sz="1400" spc="-20" dirty="0">
                <a:latin typeface="Roboto Lt"/>
                <a:cs typeface="Roboto Lt"/>
              </a:rPr>
              <a:t>сочетаются</a:t>
            </a:r>
            <a:r>
              <a:rPr lang="ru-RU" sz="1400" spc="-3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друг</a:t>
            </a:r>
            <a:r>
              <a:rPr lang="ru-RU" sz="1400" spc="-2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с</a:t>
            </a:r>
            <a:r>
              <a:rPr lang="ru-RU" sz="1400" spc="-5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другом</a:t>
            </a:r>
            <a:r>
              <a:rPr lang="ru-RU" sz="1400" spc="-40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и </a:t>
            </a:r>
            <a:r>
              <a:rPr lang="ru-RU" sz="1400" spc="-10" dirty="0">
                <a:latin typeface="Roboto Lt"/>
                <a:cs typeface="Roboto Lt"/>
              </a:rPr>
              <a:t>позволяют </a:t>
            </a:r>
            <a:r>
              <a:rPr lang="ru-RU" sz="1400" dirty="0">
                <a:latin typeface="Roboto Lt"/>
                <a:cs typeface="Roboto Lt"/>
              </a:rPr>
              <a:t>просто</a:t>
            </a:r>
            <a:r>
              <a:rPr lang="ru-RU" sz="1400" spc="-30" dirty="0">
                <a:latin typeface="Roboto Lt"/>
                <a:cs typeface="Roboto Lt"/>
              </a:rPr>
              <a:t> </a:t>
            </a:r>
            <a:r>
              <a:rPr lang="ru-RU" sz="1400" spc="-20" dirty="0">
                <a:latin typeface="Roboto Lt"/>
                <a:cs typeface="Roboto Lt"/>
              </a:rPr>
              <a:t>создать </a:t>
            </a:r>
            <a:r>
              <a:rPr lang="ru-RU" sz="1400" dirty="0">
                <a:latin typeface="Roboto Lt"/>
                <a:cs typeface="Roboto Lt"/>
              </a:rPr>
              <a:t>целостное</a:t>
            </a:r>
            <a:r>
              <a:rPr lang="ru-RU" sz="1400" spc="-40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пространство</a:t>
            </a:r>
            <a:r>
              <a:rPr lang="ru-RU" sz="1400" spc="-35" dirty="0">
                <a:latin typeface="Roboto Lt"/>
                <a:cs typeface="Roboto Lt"/>
              </a:rPr>
              <a:t> </a:t>
            </a:r>
            <a:r>
              <a:rPr lang="ru-RU" sz="1400" dirty="0">
                <a:latin typeface="Roboto Lt"/>
                <a:cs typeface="Roboto Lt"/>
              </a:rPr>
              <a:t>в</a:t>
            </a:r>
            <a:r>
              <a:rPr lang="ru-RU" sz="1400" spc="-15" dirty="0">
                <a:latin typeface="Roboto Lt"/>
                <a:cs typeface="Roboto Lt"/>
              </a:rPr>
              <a:t> </a:t>
            </a:r>
            <a:r>
              <a:rPr lang="ru-RU" sz="1400" spc="-10" dirty="0">
                <a:latin typeface="Roboto Lt"/>
                <a:cs typeface="Roboto Lt"/>
              </a:rPr>
              <a:t>интерьере</a:t>
            </a:r>
            <a:endParaRPr lang="ru-RU" sz="1400" dirty="0">
              <a:latin typeface="Roboto Lt"/>
              <a:cs typeface="Roboto 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6B200E-4C7C-1BAA-326E-8CD435518C91}"/>
              </a:ext>
            </a:extLst>
          </p:cNvPr>
          <p:cNvSpPr txBox="1"/>
          <p:nvPr/>
        </p:nvSpPr>
        <p:spPr>
          <a:xfrm>
            <a:off x="759303" y="433270"/>
            <a:ext cx="387103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КОД</a:t>
            </a:r>
            <a:r>
              <a:rPr lang="en-US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УСПЕХА</a:t>
            </a:r>
          </a:p>
          <a:p>
            <a:r>
              <a:rPr lang="en-US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EXTRAVERT</a:t>
            </a:r>
            <a:endParaRPr lang="ru-RU" sz="4100" b="1" dirty="0">
              <a:solidFill>
                <a:srgbClr val="064D43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7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F6E0-0100-00F1-F0D0-9D1A58811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промышленность, в помещении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1F001C04-F1C0-94E5-61D6-84EEAFBBF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4676" y="0"/>
            <a:ext cx="59295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59B3D6-95FA-B43D-D1CA-066E0FEA7674}"/>
              </a:ext>
            </a:extLst>
          </p:cNvPr>
          <p:cNvSpPr txBox="1"/>
          <p:nvPr/>
        </p:nvSpPr>
        <p:spPr>
          <a:xfrm>
            <a:off x="598491" y="458109"/>
            <a:ext cx="465142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РОССИЙСКОЕ ПРОИЗВОДСТВО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E1B56C41-7AA0-F133-39CC-30C8F708C0F3}"/>
              </a:ext>
            </a:extLst>
          </p:cNvPr>
          <p:cNvSpPr txBox="1">
            <a:spLocks/>
          </p:cNvSpPr>
          <p:nvPr/>
        </p:nvSpPr>
        <p:spPr>
          <a:xfrm>
            <a:off x="733097" y="2301057"/>
            <a:ext cx="5076497" cy="333039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12648" marR="5059" algn="just">
              <a:spcBef>
                <a:spcPts val="100"/>
              </a:spcBef>
            </a:pPr>
            <a:r>
              <a:rPr lang="ru-RU" sz="1800" spc="-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Завод</a:t>
            </a:r>
            <a:r>
              <a:rPr lang="ru-RU" sz="1800" spc="-1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</a:t>
            </a:r>
            <a:r>
              <a:rPr lang="ru-RU" sz="1800" spc="-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EXTRAVERT</a:t>
            </a:r>
            <a:r>
              <a:rPr lang="ru-RU" sz="1800" spc="-1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осуществляет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полный </a:t>
            </a:r>
            <a:r>
              <a:rPr lang="ru-RU" sz="1800" spc="-269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технологический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цикл и </a:t>
            </a:r>
            <a:r>
              <a:rPr lang="ru-RU" sz="1800" spc="-1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является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одним </a:t>
            </a:r>
            <a:r>
              <a:rPr lang="ru-RU" sz="1800" spc="-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из</a:t>
            </a:r>
            <a:r>
              <a:rPr lang="ru-RU" sz="1800" spc="-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самых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автоматизированных </a:t>
            </a:r>
            <a:r>
              <a:rPr lang="ru-RU" sz="1800" spc="-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</a:t>
            </a:r>
            <a:r>
              <a:rPr lang="ru-RU" sz="1800" spc="-1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производств</a:t>
            </a:r>
            <a:r>
              <a:rPr lang="ru-RU" sz="1800" spc="-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в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России.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Обязательным условием достижения цели мы видим использование методов оценки и предотвращения рисков. У нас есть стабильные процессы, которые позволяют нам постоянно обеспечивать качество </a:t>
            </a:r>
            <a:r>
              <a:rPr lang="ru-RU" sz="18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продук-ции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и исключать наличие брака.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Современная лаборатория  позволяет обеспечить </a:t>
            </a:r>
            <a:r>
              <a:rPr lang="ru-RU" sz="1800" spc="-1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постоян-ный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 мониторинг соответствия продукции  </a:t>
            </a:r>
            <a:r>
              <a:rPr lang="ru-RU" sz="1800" spc="-1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заяв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oos Extended Medium"/>
              </a:rPr>
              <a:t>-ленным показателям. </a:t>
            </a:r>
            <a:endParaRPr lang="ru-RU" sz="18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oos Extend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424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AD70-2851-DCCA-6D75-F5A1D1B82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FCE9D-8D34-3B22-CA63-61D9F5EA52F8}"/>
              </a:ext>
            </a:extLst>
          </p:cNvPr>
          <p:cNvSpPr txBox="1"/>
          <p:nvPr/>
        </p:nvSpPr>
        <p:spPr>
          <a:xfrm>
            <a:off x="598490" y="458109"/>
            <a:ext cx="521110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ВДОХНОВЛЯЮЩИЙ ДИЗАЙН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DEBA1359-6FFC-145E-BC4A-DAF7551AC2AE}"/>
              </a:ext>
            </a:extLst>
          </p:cNvPr>
          <p:cNvSpPr txBox="1">
            <a:spLocks/>
          </p:cNvSpPr>
          <p:nvPr/>
        </p:nvSpPr>
        <p:spPr>
          <a:xfrm>
            <a:off x="733097" y="2301057"/>
            <a:ext cx="5076497" cy="222240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algn="just">
              <a:buClr>
                <a:srgbClr val="D54836"/>
              </a:buClr>
              <a:buSzPts val="1400"/>
            </a:pP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Единство традиций и инноваций </a:t>
            </a:r>
            <a:r>
              <a:rPr lang="en-US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EXTRAVERT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востребованное в современном дизайне.</a:t>
            </a:r>
          </a:p>
          <a:p>
            <a:pPr lvl="0" algn="just">
              <a:buClr>
                <a:srgbClr val="D54836"/>
              </a:buClr>
              <a:buSzPts val="1400"/>
            </a:pPr>
            <a:endParaRPr lang="ru-RU" sz="18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 algn="just">
              <a:buClr>
                <a:srgbClr val="D54836"/>
              </a:buClr>
              <a:buSzPts val="1400"/>
            </a:pP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Эксклюзивная коллекция декоров  </a:t>
            </a:r>
            <a:r>
              <a:rPr lang="en-US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EXTRAVERT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задумана как инструмент  для искушенных дизайнеров. С её помощью они смогут реализовать востребованные и современные интерьеры.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B25C14-8CFC-4F66-0BEA-BB60727A8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6274675" y="-1"/>
            <a:ext cx="59173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7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FEFB0-7499-464E-249D-80B424DC5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553"/>
            <a:ext cx="12192000" cy="6861553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D3E6FCC7-7CD4-E6D5-F09F-931760C7020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336" y="3486911"/>
            <a:ext cx="615569" cy="1767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26BFDB9-9B25-67EA-A498-9A57F9C948B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336" y="3654552"/>
            <a:ext cx="958811" cy="176783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28B35328-DBC0-5B29-B480-FC4FB685D29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336" y="3822191"/>
            <a:ext cx="389534" cy="176783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7DDB8B4A-E2EC-2485-E9BC-576FE150FDB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25" y="5237988"/>
            <a:ext cx="556564" cy="176784"/>
          </a:xfrm>
          <a:prstGeom prst="rect">
            <a:avLst/>
          </a:prstGeom>
        </p:spPr>
      </p:pic>
      <p:pic>
        <p:nvPicPr>
          <p:cNvPr id="10" name="object 9">
            <a:extLst>
              <a:ext uri="{FF2B5EF4-FFF2-40B4-BE49-F238E27FC236}">
                <a16:creationId xmlns:a16="http://schemas.microsoft.com/office/drawing/2014/main" id="{F9E813F8-418F-FB2F-C613-D532A1CC68AC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25" y="5405628"/>
            <a:ext cx="1105344" cy="176784"/>
          </a:xfrm>
          <a:prstGeom prst="rect">
            <a:avLst/>
          </a:prstGeom>
        </p:spPr>
      </p:pic>
      <p:pic>
        <p:nvPicPr>
          <p:cNvPr id="11" name="object 10">
            <a:extLst>
              <a:ext uri="{FF2B5EF4-FFF2-40B4-BE49-F238E27FC236}">
                <a16:creationId xmlns:a16="http://schemas.microsoft.com/office/drawing/2014/main" id="{FD7027AB-8135-3A15-7C38-5943E7681ABE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25" y="5573267"/>
            <a:ext cx="592188" cy="176784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ACCDE4-85C4-0487-F1A5-9B82E59A43F0}"/>
              </a:ext>
            </a:extLst>
          </p:cNvPr>
          <p:cNvCxnSpPr/>
          <p:nvPr/>
        </p:nvCxnSpPr>
        <p:spPr>
          <a:xfrm flipH="1">
            <a:off x="6038193" y="5849007"/>
            <a:ext cx="1379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82A40E6-7178-D55C-CB26-B5AEB86E7F0E}"/>
              </a:ext>
            </a:extLst>
          </p:cNvPr>
          <p:cNvCxnSpPr/>
          <p:nvPr/>
        </p:nvCxnSpPr>
        <p:spPr>
          <a:xfrm flipH="1">
            <a:off x="7962895" y="4078014"/>
            <a:ext cx="1379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2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D7FA7-80C7-2E00-6EEC-9B9D7F0B5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E47F48-88C3-940C-C672-93FBC2A218A0}"/>
              </a:ext>
            </a:extLst>
          </p:cNvPr>
          <p:cNvSpPr txBox="1"/>
          <p:nvPr/>
        </p:nvSpPr>
        <p:spPr>
          <a:xfrm>
            <a:off x="598490" y="458109"/>
            <a:ext cx="521110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ПОСТОЯННОЕ</a:t>
            </a:r>
          </a:p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ОБНОВЛЕНИЕ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CA39EDF4-F69B-1817-994C-6084E73487D0}"/>
              </a:ext>
            </a:extLst>
          </p:cNvPr>
          <p:cNvSpPr txBox="1">
            <a:spLocks/>
          </p:cNvSpPr>
          <p:nvPr/>
        </p:nvSpPr>
        <p:spPr>
          <a:xfrm>
            <a:off x="733098" y="3065685"/>
            <a:ext cx="4579882" cy="16684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lvl="0" algn="just">
              <a:buClr>
                <a:srgbClr val="D54836"/>
              </a:buClr>
              <a:buSzPts val="1400"/>
            </a:pP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Наше кредо  - постоянное развитие. </a:t>
            </a:r>
          </a:p>
          <a:p>
            <a:pPr lvl="0" algn="just">
              <a:buClr>
                <a:srgbClr val="D54836"/>
              </a:buClr>
              <a:buSzPts val="1400"/>
            </a:pPr>
            <a:endParaRPr lang="ru-RU" sz="18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 algn="just">
              <a:buClr>
                <a:srgbClr val="D54836"/>
              </a:buClr>
              <a:buSzPts val="1400"/>
            </a:pP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Мы стремимся ежегодно обновлять ассортимент, гибко реагируя на последние дизайнерские тренды и технологические инновации  в мебельной индустрии.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2CFC4E-A8E6-E12D-69B2-9EECC0A8B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6274675" y="-1"/>
            <a:ext cx="59173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902BF-9C6E-9BFB-6E9A-0827DA949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674" y="0"/>
            <a:ext cx="5917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8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AE7F057-808A-9812-F87A-E3D4EE2B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0A00-1015-D442-9C77-64C58F4EEE98}" type="slidenum">
              <a:rPr lang="ru-RU" smtClean="0"/>
              <a:t>8</a:t>
            </a:fld>
            <a:endParaRPr lang="ru-RU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BCC4030-7EF0-FAB0-04CF-AF2420C810C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2243C754-B9F2-AF9D-0D36-A4D5486DB49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75" y="170434"/>
            <a:ext cx="647090" cy="176783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7D46BFE-94F0-56AE-65EF-8C87D8A7276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75" y="338074"/>
            <a:ext cx="1018514" cy="1767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02E22A9E-703E-D395-76D4-C190A3429C5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75" y="505713"/>
            <a:ext cx="661797" cy="1767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70B422FD-F63D-0D28-37EA-737964C78D0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02" y="5820460"/>
            <a:ext cx="578357" cy="176784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154E5573-49C6-C483-88A9-FB6044A150C4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02" y="5988100"/>
            <a:ext cx="1203604" cy="176783"/>
          </a:xfrm>
          <a:prstGeom prst="rect">
            <a:avLst/>
          </a:prstGeom>
        </p:spPr>
      </p:pic>
      <p:pic>
        <p:nvPicPr>
          <p:cNvPr id="9" name="object 10">
            <a:extLst>
              <a:ext uri="{FF2B5EF4-FFF2-40B4-BE49-F238E27FC236}">
                <a16:creationId xmlns:a16="http://schemas.microsoft.com/office/drawing/2014/main" id="{93AAC1B4-BD62-B16A-31B7-188519BD777D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02" y="6155740"/>
            <a:ext cx="508508" cy="17678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4AB6D19-885A-98D7-A277-B9B70C56F72B}"/>
              </a:ext>
            </a:extLst>
          </p:cNvPr>
          <p:cNvCxnSpPr/>
          <p:nvPr/>
        </p:nvCxnSpPr>
        <p:spPr>
          <a:xfrm flipH="1">
            <a:off x="6096000" y="6348290"/>
            <a:ext cx="1379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DC02B7D-701C-3BF1-547D-AA7562702D4F}"/>
              </a:ext>
            </a:extLst>
          </p:cNvPr>
          <p:cNvCxnSpPr/>
          <p:nvPr/>
        </p:nvCxnSpPr>
        <p:spPr>
          <a:xfrm flipH="1">
            <a:off x="6437586" y="777807"/>
            <a:ext cx="1379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3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BD96-36BA-8E24-E0AA-26124380D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E9BCC-0BC1-00E3-5650-DEB030E53B4E}"/>
              </a:ext>
            </a:extLst>
          </p:cNvPr>
          <p:cNvSpPr txBox="1"/>
          <p:nvPr/>
        </p:nvSpPr>
        <p:spPr>
          <a:xfrm>
            <a:off x="598490" y="458109"/>
            <a:ext cx="521110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064D4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ПРОДУМАННОСТЬ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CA57A780-4D72-359E-1F8D-3E8AC326A9D9}"/>
              </a:ext>
            </a:extLst>
          </p:cNvPr>
          <p:cNvSpPr txBox="1">
            <a:spLocks/>
          </p:cNvSpPr>
          <p:nvPr/>
        </p:nvSpPr>
        <p:spPr>
          <a:xfrm>
            <a:off x="733098" y="4145623"/>
            <a:ext cx="4706006" cy="111440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Мы</a:t>
            </a:r>
            <a:r>
              <a:rPr lang="ru-RU" sz="1800" spc="36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разработали</a:t>
            </a:r>
            <a:r>
              <a:rPr lang="ru-RU" sz="1800" spc="37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продуманный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комплекс</a:t>
            </a:r>
            <a:r>
              <a:rPr lang="ru-RU" sz="1800" spc="31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 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материалов,</a:t>
            </a:r>
            <a:r>
              <a:rPr lang="ru-RU" sz="1800" spc="3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которые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идеально </a:t>
            </a:r>
            <a:r>
              <a:rPr lang="ru-RU" sz="1800" spc="-2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сочетаются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друг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с</a:t>
            </a:r>
            <a:r>
              <a:rPr lang="ru-RU" sz="1800" spc="1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другом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и</a:t>
            </a:r>
            <a:r>
              <a:rPr lang="ru-RU" sz="1800" spc="36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позволяют</a:t>
            </a:r>
            <a:r>
              <a:rPr lang="ru-RU" sz="1800" spc="37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просто</a:t>
            </a:r>
            <a:r>
              <a:rPr lang="ru-RU" sz="1800" spc="37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создать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целостное</a:t>
            </a:r>
            <a:r>
              <a:rPr lang="ru-RU" sz="1800" spc="29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пространство</a:t>
            </a:r>
            <a:r>
              <a:rPr lang="ru-RU" sz="1800" spc="29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в</a:t>
            </a:r>
            <a:r>
              <a:rPr lang="ru-RU" sz="1800" spc="3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 </a:t>
            </a:r>
            <a:r>
              <a:rPr lang="ru-RU" sz="1800" spc="-35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инте</a:t>
            </a:r>
            <a:r>
              <a:rPr lang="ru-RU" sz="1800" spc="-1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t"/>
              </a:rPr>
              <a:t>рьере.</a:t>
            </a:r>
            <a:endParaRPr lang="ru-RU" sz="18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4B39A5-1F58-B2BF-55FE-9E536BA1E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6274675" y="-1"/>
            <a:ext cx="59173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CD7EA-B151-AA80-8692-E43BA8284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674" y="0"/>
            <a:ext cx="5917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D61B8888-CAC4-AB7B-7D3E-A5BC7B03161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4673" y="0"/>
            <a:ext cx="591732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4005"/>
      </p:ext>
    </p:extLst>
  </p:cSld>
  <p:clrMapOvr>
    <a:masterClrMapping/>
  </p:clrMapOvr>
</p:sld>
</file>

<file path=ppt/theme/theme1.xml><?xml version="1.0" encoding="utf-8"?>
<a:theme xmlns:a="http://schemas.openxmlformats.org/drawingml/2006/main" name="Extravert">
  <a:themeElements>
    <a:clrScheme name="Extravert">
      <a:dk1>
        <a:srgbClr val="000000"/>
      </a:dk1>
      <a:lt1>
        <a:srgbClr val="FFFFFF"/>
      </a:lt1>
      <a:dk2>
        <a:srgbClr val="143A33"/>
      </a:dk2>
      <a:lt2>
        <a:srgbClr val="EEEEEC"/>
      </a:lt2>
      <a:accent1>
        <a:srgbClr val="D34834"/>
      </a:accent1>
      <a:accent2>
        <a:srgbClr val="829690"/>
      </a:accent2>
      <a:accent3>
        <a:srgbClr val="D3BE34"/>
      </a:accent3>
      <a:accent4>
        <a:srgbClr val="34C9D3"/>
      </a:accent4>
      <a:accent5>
        <a:srgbClr val="FF8021"/>
      </a:accent5>
      <a:accent6>
        <a:srgbClr val="F14124"/>
      </a:accent6>
      <a:hlink>
        <a:srgbClr val="D34834"/>
      </a:hlink>
      <a:folHlink>
        <a:srgbClr val="143A33"/>
      </a:folHlink>
    </a:clrScheme>
    <a:fontScheme name="Другая 3">
      <a:majorFont>
        <a:latin typeface="Loos Wide Regula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430091" dist="206468" dir="3960000" sx="99000" sy="99000" algn="tl" rotWithShape="0">
            <a:prstClr val="black">
              <a:alpha val="15212"/>
            </a:prstClr>
          </a:outerShdw>
        </a:effectLst>
      </a:spPr>
      <a:bodyPr rtlCol="0" anchor="t"/>
      <a:lstStyle>
        <a:defPPr algn="l">
          <a:defRPr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Loos Wide Regular" panose="020B06060201020203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2" id="{F1B4EB86-8B71-7B4F-B9F2-4583A4E03F3F}" vid="{5A50DB88-3940-FF4F-A445-92FEFE55238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</Template>
  <TotalTime>17432</TotalTime>
  <Words>671</Words>
  <Application>Microsoft Office PowerPoint</Application>
  <PresentationFormat>Широкоэкранный</PresentationFormat>
  <Paragraphs>93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Roboto Lt</vt:lpstr>
      <vt:lpstr>Calibri</vt:lpstr>
      <vt:lpstr>Roboto Light</vt:lpstr>
      <vt:lpstr>Roboto Black</vt:lpstr>
      <vt:lpstr>Loos Wide Regular</vt:lpstr>
      <vt:lpstr>Roboto</vt:lpstr>
      <vt:lpstr>Arial</vt:lpstr>
      <vt:lpstr>Extravert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Павлова</dc:creator>
  <cp:lastModifiedBy>Galina Pavlova</cp:lastModifiedBy>
  <cp:revision>79</cp:revision>
  <dcterms:created xsi:type="dcterms:W3CDTF">2023-11-01T12:26:38Z</dcterms:created>
  <dcterms:modified xsi:type="dcterms:W3CDTF">2025-10-24T07:14:47Z</dcterms:modified>
</cp:coreProperties>
</file>